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0" r:id="rId9"/>
    <p:sldId id="367" r:id="rId10"/>
    <p:sldId id="392" r:id="rId11"/>
    <p:sldId id="393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94" r:id="rId21"/>
    <p:sldId id="376" r:id="rId22"/>
    <p:sldId id="377" r:id="rId23"/>
    <p:sldId id="378" r:id="rId24"/>
    <p:sldId id="395" r:id="rId25"/>
    <p:sldId id="379" r:id="rId26"/>
    <p:sldId id="380" r:id="rId27"/>
    <p:sldId id="381" r:id="rId28"/>
    <p:sldId id="396" r:id="rId29"/>
    <p:sldId id="382" r:id="rId30"/>
    <p:sldId id="383" r:id="rId31"/>
    <p:sldId id="384" r:id="rId32"/>
    <p:sldId id="385" r:id="rId33"/>
    <p:sldId id="386" r:id="rId34"/>
    <p:sldId id="397" r:id="rId35"/>
    <p:sldId id="387" r:id="rId36"/>
    <p:sldId id="388" r:id="rId37"/>
    <p:sldId id="390" r:id="rId38"/>
    <p:sldId id="398" r:id="rId39"/>
    <p:sldId id="389" r:id="rId40"/>
    <p:sldId id="391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00CC00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502" autoAdjust="0"/>
    <p:restoredTop sz="92317" autoAdjust="0"/>
  </p:normalViewPr>
  <p:slideViewPr>
    <p:cSldViewPr>
      <p:cViewPr varScale="1">
        <p:scale>
          <a:sx n="99" d="100"/>
          <a:sy n="99" d="100"/>
        </p:scale>
        <p:origin x="42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525BA7-192B-4A17-A5D3-B01B060F7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09C7A59-580B-4C7A-99DA-19DBEDAD672E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4" y="1759448"/>
            <a:ext cx="7678737" cy="769441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9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0BC2-5806-4C56-9FC9-1B6B53B13D40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4EEC7-66B4-4D4D-A7C3-A40F8E57BC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06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0332-B056-4D7F-814B-3FBB37E97BA0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F879-6B91-4C0E-955A-74CDAF5662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7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6" y="192088"/>
            <a:ext cx="1538883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9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EC6A-DD94-4C57-AB8F-24D42C55C516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B7A6-9AAC-42BF-B2D2-30D76FA2A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990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9" y="854574"/>
            <a:ext cx="8162925" cy="7694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3489" y="1905000"/>
            <a:ext cx="3979862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E76A6-F51A-4636-9E9F-F39201973C7D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03A3-E317-4EA0-B378-520EA10EDE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404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9" y="854574"/>
            <a:ext cx="8162925" cy="7694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9" y="1905000"/>
            <a:ext cx="3979862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9290-B41B-49B5-B1CC-3797E0F5A238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714E-9F7D-4E58-A4CE-B7689920F9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7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374F-031A-4C1B-B31B-6C4D702BF7AF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9344-BA0B-4AD7-AABF-75F6962A4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84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5F48-B455-4991-98E6-19663B41A1DB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2201-9A82-4B11-ADE7-762A3403E7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8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9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59E4-01B3-4AC1-899B-B52DF22EFE40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DDD3-51C3-4920-99D7-E362923EF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99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8198"/>
            <a:ext cx="82296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CEA3-D983-406D-BA74-B339B97A1898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24A8-B0ED-42A6-A610-9ABEB0AF3B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038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A8ED-9472-469E-92A7-0A258DB34623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1F6C-8B5B-4B60-9A85-B16D741DE0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54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5423-7299-43C8-90EB-54CD455B9DC3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2FEA-0863-418A-8469-965BF31077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85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27214"/>
            <a:ext cx="3008313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FD-DC53-45E3-84FA-16D714CE8222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C3D7-DFBC-42AF-9F52-629E151FDA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295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4A65-FC22-456E-83E5-B163C8C7FE2C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E4AD-0064-4A49-91CD-3C825419D4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7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9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4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6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8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1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2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3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4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5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6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7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8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9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0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1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2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3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4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5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6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7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8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9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0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1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2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3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4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5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6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7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8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79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0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1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2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3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4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5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6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7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8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89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90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91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92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93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54075"/>
            <a:ext cx="8162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7C1B066C-EC38-4F5E-B0F8-B45C5EAFBF28}" type="datetime12">
              <a:rPr lang="zh-TW" altLang="en-US"/>
              <a:pPr>
                <a:defRPr/>
              </a:pPr>
              <a:t>10:54 下午</a:t>
            </a:fld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Chapter 17</a:t>
            </a: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F73A548A-69BA-4248-B127-421E82BCE4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989169"/>
            <a:ext cx="7678738" cy="646331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Epidemics </a:t>
            </a:r>
            <a:r>
              <a:rPr lang="en-US" altLang="zh-TW" sz="3600" dirty="0" smtClean="0"/>
              <a:t>and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8162925" cy="1446212"/>
          </a:xfrm>
        </p:spPr>
        <p:txBody>
          <a:bodyPr/>
          <a:lstStyle/>
          <a:p>
            <a:r>
              <a:rPr lang="en-US" altLang="zh-TW" smtClean="0"/>
              <a:t>Exponential Recovering Time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088" y="1700213"/>
            <a:ext cx="7705725" cy="4191000"/>
          </a:xfrm>
        </p:spPr>
        <p:txBody>
          <a:bodyPr/>
          <a:lstStyle/>
          <a:p>
            <a:pPr>
              <a:defRPr/>
            </a:pPr>
            <a:r>
              <a:rPr lang="en-US" altLang="zh-TW" sz="2800" dirty="0" smtClean="0"/>
              <a:t>Assume that the probability of recovering in any time interval </a:t>
            </a:r>
            <a:r>
              <a:rPr lang="en-US" altLang="zh-TW" sz="2800" dirty="0" smtClean="0">
                <a:latin typeface="Symbol" pitchFamily="18" charset="2"/>
              </a:rPr>
              <a:t>D </a:t>
            </a:r>
            <a:r>
              <a:rPr lang="en-US" altLang="zh-TW" sz="2800" dirty="0" smtClean="0"/>
              <a:t>is </a:t>
            </a:r>
            <a:r>
              <a:rPr lang="en-US" altLang="zh-TW" sz="2800" dirty="0" err="1" smtClean="0">
                <a:latin typeface="Symbol" pitchFamily="18" charset="2"/>
              </a:rPr>
              <a:t>gD.</a:t>
            </a:r>
            <a:endParaRPr lang="en-US" altLang="zh-TW" sz="2800" dirty="0" smtClean="0">
              <a:latin typeface="Symbol" pitchFamily="18" charset="2"/>
            </a:endParaRPr>
          </a:p>
          <a:p>
            <a:pPr>
              <a:defRPr/>
            </a:pPr>
            <a:r>
              <a:rPr lang="en-US" altLang="zh-TW" sz="2800" dirty="0" smtClean="0">
                <a:latin typeface="+mj-lt"/>
              </a:rPr>
              <a:t>The probability of still being infected after an interval </a:t>
            </a:r>
            <a:r>
              <a:rPr lang="en-US" altLang="zh-TW" sz="2800" i="1" dirty="0" smtClean="0">
                <a:latin typeface="+mj-lt"/>
              </a:rPr>
              <a:t>t</a:t>
            </a:r>
            <a:r>
              <a:rPr lang="en-US" altLang="zh-TW" sz="2800" dirty="0" smtClean="0">
                <a:latin typeface="+mj-lt"/>
              </a:rPr>
              <a:t> is</a:t>
            </a:r>
          </a:p>
          <a:p>
            <a:pPr>
              <a:defRPr/>
            </a:pPr>
            <a:endParaRPr lang="en-US" altLang="zh-TW" sz="2800" dirty="0">
              <a:latin typeface="+mj-lt"/>
            </a:endParaRPr>
          </a:p>
          <a:p>
            <a:pPr>
              <a:defRPr/>
            </a:pPr>
            <a:r>
              <a:rPr lang="en-US" altLang="zh-TW" sz="2800" dirty="0" smtClean="0">
                <a:latin typeface="+mj-lt"/>
              </a:rPr>
              <a:t>The probability </a:t>
            </a:r>
            <a:r>
              <a:rPr lang="en-US" altLang="zh-TW" sz="2800" i="1" dirty="0" smtClean="0">
                <a:latin typeface="+mj-lt"/>
              </a:rPr>
              <a:t>p</a:t>
            </a:r>
            <a:r>
              <a:rPr lang="en-US" altLang="zh-TW" sz="2800" dirty="0" smtClean="0">
                <a:latin typeface="+mj-lt"/>
              </a:rPr>
              <a:t>(</a:t>
            </a:r>
            <a:r>
              <a:rPr lang="en-US" altLang="zh-TW" sz="2800" i="1" dirty="0" smtClean="0">
                <a:latin typeface="+mj-lt"/>
              </a:rPr>
              <a:t>t</a:t>
            </a:r>
            <a:r>
              <a:rPr lang="en-US" altLang="zh-TW" sz="2800" dirty="0" smtClean="0">
                <a:latin typeface="+mj-lt"/>
              </a:rPr>
              <a:t>)</a:t>
            </a:r>
            <a:r>
              <a:rPr lang="en-US" altLang="zh-TW" sz="2800" i="1" dirty="0" err="1" smtClean="0">
                <a:latin typeface="+mj-lt"/>
              </a:rPr>
              <a:t>dt</a:t>
            </a:r>
            <a:r>
              <a:rPr lang="en-US" altLang="zh-TW" sz="2800" dirty="0" smtClean="0">
                <a:latin typeface="+mj-lt"/>
              </a:rPr>
              <a:t> that the individual remains infected in [0, </a:t>
            </a:r>
            <a:r>
              <a:rPr lang="en-US" altLang="zh-TW" sz="2800" i="1" dirty="0" smtClean="0">
                <a:latin typeface="+mj-lt"/>
              </a:rPr>
              <a:t>t</a:t>
            </a:r>
            <a:r>
              <a:rPr lang="en-US" altLang="zh-TW" sz="2800" dirty="0" smtClean="0">
                <a:latin typeface="+mj-lt"/>
              </a:rPr>
              <a:t>] and then recovers in [</a:t>
            </a:r>
            <a:r>
              <a:rPr lang="en-US" altLang="zh-TW" sz="2800" i="1" dirty="0" smtClean="0">
                <a:latin typeface="+mj-lt"/>
              </a:rPr>
              <a:t>t</a:t>
            </a:r>
            <a:r>
              <a:rPr lang="en-US" altLang="zh-TW" sz="2800" dirty="0" smtClean="0">
                <a:latin typeface="+mj-lt"/>
              </a:rPr>
              <a:t>,</a:t>
            </a:r>
            <a:r>
              <a:rPr lang="en-US" altLang="zh-TW" sz="2800" i="1" dirty="0" smtClean="0">
                <a:latin typeface="+mj-lt"/>
              </a:rPr>
              <a:t> </a:t>
            </a:r>
            <a:r>
              <a:rPr lang="en-US" altLang="zh-TW" sz="2800" i="1" dirty="0" err="1" smtClean="0">
                <a:latin typeface="+mj-lt"/>
              </a:rPr>
              <a:t>t+dt</a:t>
            </a:r>
            <a:r>
              <a:rPr lang="en-US" altLang="zh-TW" sz="2800" dirty="0" smtClean="0">
                <a:latin typeface="+mj-lt"/>
              </a:rPr>
              <a:t>] is</a:t>
            </a:r>
          </a:p>
          <a:p>
            <a:pPr>
              <a:defRPr/>
            </a:pPr>
            <a:endParaRPr lang="en-US" altLang="zh-TW" sz="2800" dirty="0">
              <a:latin typeface="+mj-lt"/>
            </a:endParaRPr>
          </a:p>
          <a:p>
            <a:pPr>
              <a:defRPr/>
            </a:pPr>
            <a:r>
              <a:rPr lang="en-US" altLang="zh-TW" sz="2800" dirty="0" smtClean="0">
                <a:latin typeface="+mj-lt"/>
              </a:rPr>
              <a:t>This is the </a:t>
            </a:r>
            <a:r>
              <a:rPr lang="en-US" altLang="zh-TW" sz="2800" dirty="0" err="1" smtClean="0">
                <a:latin typeface="+mj-lt"/>
              </a:rPr>
              <a:t>pdf</a:t>
            </a:r>
            <a:r>
              <a:rPr lang="en-US" altLang="zh-TW" sz="2800" dirty="0" smtClean="0">
                <a:latin typeface="+mj-lt"/>
              </a:rPr>
              <a:t> of an exponential </a:t>
            </a:r>
            <a:r>
              <a:rPr lang="en-US" altLang="zh-TW" sz="2800" dirty="0" err="1" smtClean="0">
                <a:latin typeface="+mj-lt"/>
              </a:rPr>
              <a:t>rv.</a:t>
            </a:r>
            <a:r>
              <a:rPr lang="en-US" altLang="zh-TW" sz="2800" dirty="0" smtClean="0">
                <a:latin typeface="+mj-lt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3059113" y="3573463"/>
          <a:ext cx="29384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Formula" r:id="rId3" imgW="1482090" imgH="266700" progId="Equation.Ribbit">
                  <p:embed/>
                </p:oleObj>
              </mc:Choice>
              <mc:Fallback>
                <p:oleObj name="Formula" r:id="rId3" imgW="1482090" imgH="266700" progId="Equation.Ribbit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73463"/>
                        <a:ext cx="29384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物件 4"/>
          <p:cNvGraphicFramePr>
            <a:graphicFrameLocks noChangeAspect="1"/>
          </p:cNvGraphicFramePr>
          <p:nvPr/>
        </p:nvGraphicFramePr>
        <p:xfrm>
          <a:off x="3132138" y="5516563"/>
          <a:ext cx="26368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Formula" r:id="rId5" imgW="1329690" imgH="189230" progId="Equation.Ribbit">
                  <p:embed/>
                </p:oleObj>
              </mc:Choice>
              <mc:Fallback>
                <p:oleObj name="Formula" r:id="rId5" imgW="1329690" imgH="189230" progId="Equation.Ribbit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16563"/>
                        <a:ext cx="26368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Exponential recovering time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755650" y="1905000"/>
            <a:ext cx="7848600" cy="4191000"/>
          </a:xfrm>
        </p:spPr>
        <p:txBody>
          <a:bodyPr/>
          <a:lstStyle/>
          <a:p>
            <a:r>
              <a:rPr lang="en-US" altLang="zh-TW" smtClean="0"/>
              <a:t>The time for an individual to recover is exponentially distributed with mean 1/</a:t>
            </a:r>
            <a:r>
              <a:rPr lang="en-US" altLang="zh-TW" i="1" smtClean="0">
                <a:latin typeface="Symbol" panose="05050102010706020507" pitchFamily="18" charset="2"/>
              </a:rPr>
              <a:t>g</a:t>
            </a:r>
            <a:r>
              <a:rPr lang="en-US" altLang="zh-TW" smtClean="0"/>
              <a:t>.</a:t>
            </a:r>
            <a:endParaRPr lang="zh-TW" altLang="en-US" smtClean="0">
              <a:latin typeface="Symbol" panose="05050102010706020507" pitchFamily="18" charset="2"/>
            </a:endParaRP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pPr eaLnBrk="1" hangingPunct="1"/>
            <a:r>
              <a:rPr lang="en-US" altLang="zh-TW" smtClean="0"/>
              <a:t>Differential Equations for the SIR Model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69265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The equations for the SIR model are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smtClean="0"/>
          </a:p>
          <a:p>
            <a:pPr eaLnBrk="1" hangingPunct="1"/>
            <a:r>
              <a:rPr lang="zh-TW" altLang="en-US" sz="2400" smtClean="0">
                <a:sym typeface="Symbol" panose="05050102010706020507" pitchFamily="18" charset="2"/>
              </a:rPr>
              <a:t></a:t>
            </a:r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800"/>
              </a:spcBef>
            </a:pPr>
            <a:r>
              <a:rPr lang="en-US" altLang="zh-TW" sz="2400" smtClean="0">
                <a:sym typeface="Symbol" panose="05050102010706020507" pitchFamily="18" charset="2"/>
              </a:rPr>
              <a:t>Assume that there are no individuals in the recovered state at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2400" smtClean="0">
                <a:sym typeface="Symbol" panose="05050102010706020507" pitchFamily="18" charset="2"/>
              </a:rPr>
              <a:t></a:t>
            </a:r>
            <a:r>
              <a:rPr lang="en-US" altLang="zh-TW" sz="2400" smtClean="0">
                <a:sym typeface="Symbol" panose="05050102010706020507" pitchFamily="18" charset="2"/>
              </a:rPr>
              <a:t>                  where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2400" baseline="-25000" smtClean="0">
                <a:sym typeface="Symbol" panose="05050102010706020507" pitchFamily="18" charset="2"/>
              </a:rPr>
              <a:t>0</a:t>
            </a:r>
            <a:r>
              <a:rPr lang="en-US" altLang="zh-TW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is the value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at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349500"/>
            <a:ext cx="17795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11625"/>
            <a:ext cx="18208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92625"/>
            <a:ext cx="16748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992813"/>
            <a:ext cx="18430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SIR Model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sym typeface="Symbol" panose="05050102010706020507" pitchFamily="18" charset="2"/>
              </a:rPr>
              <a:t></a:t>
            </a:r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zh-TW" altLang="en-US" sz="2400" smtClean="0">
                <a:sym typeface="Symbol" panose="05050102010706020507" pitchFamily="18" charset="2"/>
              </a:rPr>
              <a:t></a:t>
            </a:r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4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16100"/>
            <a:ext cx="34305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08275"/>
            <a:ext cx="3494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SIR Model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2938"/>
            <a:ext cx="662463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SIR Model</a:t>
            </a:r>
            <a:endParaRPr lang="zh-TW" altLang="en-US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912813" y="1916113"/>
            <a:ext cx="7762875" cy="4465637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Note however that the number of susceptible individuals does not go to zero as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/>
              <a:t> </a:t>
            </a:r>
            <a:r>
              <a:rPr lang="en-US" altLang="zh-TW" sz="2400" smtClean="0">
                <a:sym typeface="Symbol" panose="05050102010706020507" pitchFamily="18" charset="2"/>
              </a:rPr>
              <a:t> </a:t>
            </a:r>
            <a:r>
              <a:rPr lang="en-US" altLang="zh-TW" sz="2400" smtClean="0"/>
              <a:t>.</a:t>
            </a:r>
          </a:p>
          <a:p>
            <a:pPr eaLnBrk="1" hangingPunct="1"/>
            <a:r>
              <a:rPr lang="en-US" altLang="zh-TW" sz="2400" smtClean="0"/>
              <a:t>The asymptotic value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smtClean="0"/>
              <a:t> represents the total number of individuals who ever catch the disease during the entire course of the epidemic.</a:t>
            </a:r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                </a:t>
            </a:r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Assume the disease starts with a small number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sym typeface="Symbol" panose="05050102010706020507" pitchFamily="18" charset="2"/>
              </a:rPr>
              <a:t> individuals and everyone else are in the susceptible state.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4298950"/>
            <a:ext cx="2181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365625"/>
            <a:ext cx="1352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SIR Model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691437" cy="43322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–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,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altLang="zh-TW" sz="2400" dirty="0" smtClean="0">
                <a:latin typeface="+mj-lt"/>
                <a:cs typeface="Times New Roman" pitchFamily="18" charset="0"/>
                <a:sym typeface="Symbol"/>
              </a:rPr>
              <a:t>,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0</a:t>
            </a:r>
            <a:r>
              <a:rPr lang="en-US" altLang="zh-TW" sz="2400" dirty="0" smtClean="0">
                <a:sym typeface="Symbol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sym typeface="Symbol"/>
              </a:rPr>
              <a:t>	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sym typeface="Symbol"/>
              </a:rPr>
              <a:t> 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sz="2400" dirty="0" smtClean="0">
                <a:sym typeface="Symbol"/>
              </a:rPr>
              <a:t> as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altLang="zh-TW" sz="2400" dirty="0" smtClean="0">
                <a:sym typeface="Symbol"/>
              </a:rPr>
              <a:t>  </a:t>
            </a:r>
            <a:r>
              <a:rPr lang="en-US" altLang="zh-TW" sz="2400" dirty="0" smtClean="0"/>
              <a:t>.</a:t>
            </a:r>
            <a:endParaRPr lang="en-US" altLang="zh-TW" sz="2400" dirty="0" smtClean="0">
              <a:sym typeface="Symbol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sym typeface="Symbol"/>
              </a:rPr>
              <a:t>	</a:t>
            </a:r>
            <a:endParaRPr lang="en-US" altLang="zh-TW" sz="2400" dirty="0" smtClean="0"/>
          </a:p>
          <a:p>
            <a:pPr eaLnBrk="1" hangingPunct="1">
              <a:defRPr/>
            </a:pPr>
            <a:r>
              <a:rPr lang="en-US" altLang="zh-TW" sz="2400" dirty="0" smtClean="0"/>
              <a:t>Recall                , where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dirty="0" smtClean="0"/>
              <a:t> is the size of giant component of a Poisson random graph.</a:t>
            </a:r>
          </a:p>
          <a:p>
            <a:pPr eaLnBrk="1" hangingPunct="1">
              <a:defRPr/>
            </a:pPr>
            <a:r>
              <a:rPr lang="en-US" altLang="zh-TW" sz="2400" dirty="0" smtClean="0"/>
              <a:t> If </a:t>
            </a:r>
            <a:r>
              <a:rPr lang="en-US" altLang="zh-TW" sz="2400" i="1" dirty="0" smtClean="0">
                <a:latin typeface="Symbol" pitchFamily="18" charset="2"/>
              </a:rPr>
              <a:t>b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i="1" dirty="0" smtClean="0">
                <a:latin typeface="Symbol" pitchFamily="18" charset="2"/>
              </a:rPr>
              <a:t>g </a:t>
            </a:r>
            <a:r>
              <a:rPr lang="en-US" altLang="zh-TW" sz="2400" dirty="0" smtClean="0"/>
              <a:t>(i.e., the transmission rate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zh-TW" sz="2400" dirty="0" smtClean="0"/>
              <a:t> recovering rate), then there is no epidemic.</a:t>
            </a:r>
          </a:p>
          <a:p>
            <a:pPr eaLnBrk="1" hangingPunct="1">
              <a:defRPr/>
            </a:pPr>
            <a:r>
              <a:rPr lang="en-US" altLang="zh-TW" sz="2400" dirty="0" smtClean="0"/>
              <a:t>If </a:t>
            </a:r>
            <a:r>
              <a:rPr lang="en-US" altLang="zh-TW" sz="2400" i="1" dirty="0" smtClean="0">
                <a:latin typeface="Symbol" pitchFamily="18" charset="2"/>
              </a:rPr>
              <a:t>b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i="1" dirty="0" smtClean="0">
                <a:latin typeface="Symbol" pitchFamily="18" charset="2"/>
              </a:rPr>
              <a:t>g</a:t>
            </a:r>
            <a:r>
              <a:rPr lang="en-US" altLang="zh-TW" sz="2400" dirty="0" smtClean="0"/>
              <a:t>, then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&gt; 0</a:t>
            </a:r>
            <a:r>
              <a:rPr lang="en-US" altLang="zh-TW" sz="2400" dirty="0" smtClean="0"/>
              <a:t>.</a:t>
            </a:r>
          </a:p>
          <a:p>
            <a:pPr eaLnBrk="1" hangingPunct="1">
              <a:defRPr/>
            </a:pPr>
            <a:r>
              <a:rPr lang="en-US" altLang="zh-TW" sz="2400" dirty="0" smtClean="0"/>
              <a:t>The point </a:t>
            </a:r>
            <a:r>
              <a:rPr lang="en-US" altLang="zh-TW" sz="2400" i="1" dirty="0" smtClean="0">
                <a:latin typeface="Symbol" pitchFamily="18" charset="2"/>
              </a:rPr>
              <a:t>b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i="1" dirty="0" smtClean="0">
                <a:latin typeface="Symbol" pitchFamily="18" charset="2"/>
              </a:rPr>
              <a:t>g</a:t>
            </a:r>
            <a:r>
              <a:rPr lang="en-US" altLang="zh-TW" sz="2400" dirty="0" smtClean="0">
                <a:latin typeface="Symbol" pitchFamily="18" charset="2"/>
              </a:rPr>
              <a:t> </a:t>
            </a:r>
            <a:r>
              <a:rPr lang="en-US" altLang="zh-TW" sz="2400" dirty="0" smtClean="0"/>
              <a:t>is called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epidemic transition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1638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1933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Basic Reproduction Number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755650" y="1844675"/>
            <a:ext cx="8110538" cy="4332288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rgbClr val="FF0000"/>
                </a:solidFill>
              </a:rPr>
              <a:t>Basic Reproduction Number </a:t>
            </a:r>
            <a:r>
              <a:rPr lang="en-US" altLang="zh-TW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smtClean="0">
                <a:solidFill>
                  <a:srgbClr val="FF0000"/>
                </a:solidFill>
              </a:rPr>
              <a:t>0</a:t>
            </a:r>
            <a:r>
              <a:rPr lang="en-US" altLang="zh-TW" sz="2400" smtClean="0"/>
              <a:t>: Consider the spread of disease when it just start out and consider an infected individual,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smtClean="0"/>
              <a:t>0</a:t>
            </a:r>
            <a:r>
              <a:rPr lang="en-US" altLang="zh-TW" sz="2400" smtClean="0"/>
              <a:t> is the number of additional people infected by that individual before his/her recovery.</a:t>
            </a:r>
          </a:p>
          <a:p>
            <a:pPr eaLnBrk="1" hangingPunct="1"/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smtClean="0"/>
              <a:t>0</a:t>
            </a:r>
            <a:r>
              <a:rPr lang="en-US" altLang="zh-TW" sz="2400" smtClean="0"/>
              <a:t> &gt; 1: The disease would grow exponentially.</a:t>
            </a:r>
          </a:p>
          <a:p>
            <a:pPr eaLnBrk="1" hangingPunct="1"/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smtClean="0"/>
              <a:t>0</a:t>
            </a:r>
            <a:r>
              <a:rPr lang="en-US" altLang="zh-TW" sz="2400" smtClean="0"/>
              <a:t> &lt; 1: The disease would die out exponentially.</a:t>
            </a:r>
          </a:p>
          <a:p>
            <a:pPr eaLnBrk="1" hangingPunct="1"/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smtClean="0"/>
              <a:t>0</a:t>
            </a:r>
            <a:r>
              <a:rPr lang="en-US" altLang="zh-TW" sz="2400" smtClean="0"/>
              <a:t> = 1: The </a:t>
            </a:r>
            <a:r>
              <a:rPr lang="en-US" altLang="zh-TW" sz="2400" smtClean="0">
                <a:solidFill>
                  <a:srgbClr val="FF0000"/>
                </a:solidFill>
              </a:rPr>
              <a:t>epidemic threshold</a:t>
            </a:r>
            <a:r>
              <a:rPr lang="en-US" altLang="zh-TW" sz="2400" smtClean="0"/>
              <a:t>.</a:t>
            </a:r>
          </a:p>
          <a:p>
            <a:pPr eaLnBrk="1" hangingPunct="1"/>
            <a:r>
              <a:rPr lang="en-US" altLang="zh-TW" sz="2400" smtClean="0"/>
              <a:t>Suppose the recovering time is </a:t>
            </a:r>
            <a:r>
              <a:rPr lang="en-US" altLang="zh-TW" sz="2400" i="1" smtClean="0">
                <a:latin typeface="Symbol" panose="05050102010706020507" pitchFamily="18" charset="2"/>
              </a:rPr>
              <a:t>t</a:t>
            </a:r>
            <a:r>
              <a:rPr lang="en-US" altLang="zh-TW" sz="2400" smtClean="0"/>
              <a:t>. Then he/she will pass the disease to </a:t>
            </a:r>
            <a:r>
              <a:rPr lang="en-US" altLang="zh-TW" sz="2400" i="1" smtClean="0">
                <a:latin typeface="Symbol" panose="05050102010706020507" pitchFamily="18" charset="2"/>
              </a:rPr>
              <a:t>bt</a:t>
            </a:r>
            <a:r>
              <a:rPr lang="en-US" altLang="zh-TW" sz="2400" smtClean="0"/>
              <a:t> people on average.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2400" smtClean="0"/>
              <a:t> 	</a:t>
            </a:r>
            <a:endParaRPr lang="zh-TW" altLang="en-US" sz="240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905500"/>
            <a:ext cx="32337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17.4 The SIS Model 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907337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For disease that don’t confer immunity on their victims after recovery, or confer limited immunity, so that individuals can be infected more than once.</a:t>
            </a:r>
          </a:p>
          <a:p>
            <a:pPr eaLnBrk="1" hangingPunct="1"/>
            <a:r>
              <a:rPr lang="en-US" altLang="zh-TW" sz="2400" smtClean="0"/>
              <a:t>In the </a:t>
            </a:r>
            <a:r>
              <a:rPr lang="en-US" altLang="zh-TW" sz="2400" smtClean="0">
                <a:solidFill>
                  <a:srgbClr val="FF0000"/>
                </a:solidFill>
              </a:rPr>
              <a:t>SIS model</a:t>
            </a:r>
            <a:r>
              <a:rPr lang="en-US" altLang="zh-TW" sz="2400" smtClean="0"/>
              <a:t>, there are two states, susceptible and infected, and infected individuals move back into the susceptible state upon recovery.</a:t>
            </a:r>
          </a:p>
          <a:p>
            <a:pPr eaLnBrk="1" hangingPunct="1"/>
            <a:endParaRPr lang="zh-TW" altLang="en-US" sz="240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41888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Differential Equations for the SIS Model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912813" y="1847850"/>
            <a:ext cx="8110537" cy="4837113"/>
          </a:xfrm>
        </p:spPr>
        <p:txBody>
          <a:bodyPr/>
          <a:lstStyle/>
          <a:p>
            <a:r>
              <a:rPr lang="en-US" altLang="zh-TW" sz="2400" smtClean="0"/>
              <a:t>The equations for the SIS model are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r>
              <a:rPr lang="en-US" altLang="zh-TW" sz="2400" smtClean="0">
                <a:sym typeface="Symbol" panose="05050102010706020507" pitchFamily="18" charset="2"/>
              </a:rPr>
              <a:t></a:t>
            </a:r>
          </a:p>
          <a:p>
            <a:pPr>
              <a:spcBef>
                <a:spcPts val="2400"/>
              </a:spcBef>
            </a:pPr>
            <a:r>
              <a:rPr lang="en-US" altLang="zh-TW" sz="2400" smtClean="0">
                <a:sym typeface="Symbol" panose="05050102010706020507" pitchFamily="18" charset="2"/>
              </a:rPr>
              <a:t>                                 where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43288"/>
            <a:ext cx="1885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254250"/>
            <a:ext cx="19018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990975"/>
            <a:ext cx="2320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548188"/>
            <a:ext cx="34099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667250"/>
            <a:ext cx="21256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17.2 The SI Model</a:t>
            </a:r>
            <a:endParaRPr lang="zh-TW" altLang="en-US" smtClean="0"/>
          </a:p>
        </p:txBody>
      </p:sp>
      <p:sp>
        <p:nvSpPr>
          <p:cNvPr id="6147" name="內容版面配置區 6"/>
          <p:cNvSpPr>
            <a:spLocks noGrp="1"/>
          </p:cNvSpPr>
          <p:nvPr>
            <p:ph idx="1"/>
          </p:nvPr>
        </p:nvSpPr>
        <p:spPr>
          <a:xfrm>
            <a:off x="755650" y="1844675"/>
            <a:ext cx="7620000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There are just two states, </a:t>
            </a:r>
            <a:r>
              <a:rPr lang="en-US" altLang="zh-TW" sz="2400" smtClean="0">
                <a:solidFill>
                  <a:srgbClr val="FF0000"/>
                </a:solidFill>
              </a:rPr>
              <a:t>susceptible</a:t>
            </a:r>
            <a:r>
              <a:rPr lang="en-US" altLang="zh-TW" sz="2400" smtClean="0"/>
              <a:t> and </a:t>
            </a:r>
            <a:r>
              <a:rPr lang="en-US" altLang="zh-TW" sz="2400" smtClean="0">
                <a:solidFill>
                  <a:srgbClr val="FF0000"/>
                </a:solidFill>
              </a:rPr>
              <a:t>infected</a:t>
            </a:r>
            <a:r>
              <a:rPr lang="en-US" altLang="zh-TW" sz="2400" smtClean="0"/>
              <a:t>.</a:t>
            </a:r>
          </a:p>
          <a:p>
            <a:pPr eaLnBrk="1" hangingPunct="1"/>
            <a:r>
              <a:rPr lang="en-US" altLang="zh-TW" sz="2400" smtClean="0"/>
              <a:t>An individual in the susceptible state is someone who does not have the disease yet but could catch it if they coming into contact with someone who does.</a:t>
            </a:r>
          </a:p>
          <a:p>
            <a:pPr eaLnBrk="1" hangingPunct="1"/>
            <a:r>
              <a:rPr lang="en-US" altLang="zh-TW" sz="2400" smtClean="0"/>
              <a:t>An individual in the infected state is someone who has the disease and can pass it on if they coming into contact with a susceptible individual.</a:t>
            </a:r>
            <a:endParaRPr lang="zh-TW" altLang="en-US" sz="240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32463"/>
            <a:ext cx="2411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Solution</a:t>
            </a:r>
            <a:endParaRPr lang="zh-TW" altLang="en-US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sz="2800" smtClean="0"/>
              <a:t>Suppose </a:t>
            </a:r>
            <a:r>
              <a:rPr lang="en-US" altLang="zh-TW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800" baseline="-25000" smtClean="0"/>
              <a:t>0 </a:t>
            </a:r>
            <a:r>
              <a:rPr lang="en-US" altLang="zh-TW" sz="2800" smtClean="0">
                <a:sym typeface="Symbol" panose="05050102010706020507" pitchFamily="18" charset="2"/>
              </a:rPr>
              <a:t> 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2800" smtClean="0">
                <a:sym typeface="Symbol" panose="05050102010706020507" pitchFamily="18" charset="2"/>
              </a:rPr>
              <a:t> (</a:t>
            </a:r>
            <a:r>
              <a:rPr lang="en-US" altLang="zh-TW" sz="2800" smtClean="0"/>
              <a:t>small number of initial carriers of the disease).</a:t>
            </a:r>
            <a:r>
              <a:rPr lang="zh-TW" altLang="en-US" sz="2800" smtClean="0"/>
              <a:t> </a:t>
            </a:r>
            <a:r>
              <a:rPr lang="en-US" altLang="zh-TW" sz="2800" smtClean="0"/>
              <a:t>Then </a:t>
            </a:r>
            <a:r>
              <a:rPr lang="en-US" altLang="zh-TW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smtClean="0"/>
              <a:t> </a:t>
            </a:r>
            <a:r>
              <a:rPr lang="en-US" altLang="zh-TW" sz="2800" smtClean="0">
                <a:sym typeface="Symbol" panose="05050102010706020507" pitchFamily="18" charset="2"/>
              </a:rPr>
              <a:t> </a:t>
            </a:r>
            <a:r>
              <a:rPr lang="en-US" altLang="zh-TW" sz="2800" i="1" smtClean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US" altLang="zh-TW" sz="28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lang="en-US" altLang="zh-TW" sz="2800" i="1" smtClean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altLang="zh-TW" sz="2800" smtClean="0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TW" sz="2800" smtClean="0"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</a:pPr>
            <a:endParaRPr lang="en-US" altLang="zh-TW" smtClean="0">
              <a:sym typeface="Symbol" panose="05050102010706020507" pitchFamily="18" charset="2"/>
            </a:endParaRPr>
          </a:p>
          <a:p>
            <a:pPr>
              <a:spcBef>
                <a:spcPts val="1200"/>
              </a:spcBef>
            </a:pPr>
            <a:r>
              <a:rPr lang="en-US" altLang="zh-TW" smtClean="0">
                <a:sym typeface="Symbol" panose="05050102010706020507" pitchFamily="18" charset="2"/>
              </a:rPr>
              <a:t>   </a:t>
            </a:r>
          </a:p>
          <a:p>
            <a:endParaRPr lang="zh-TW" altLang="en-US" smtClean="0"/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33825"/>
            <a:ext cx="39957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Steady State of the SIS Model</a:t>
            </a:r>
            <a:endParaRPr lang="zh-TW" altLang="en-US" smtClean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sz="2400" smtClean="0"/>
              <a:t>If </a:t>
            </a:r>
            <a:r>
              <a:rPr lang="en-US" altLang="zh-TW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TW" sz="2400" i="1" smtClean="0">
                <a:latin typeface="Symbol" panose="05050102010706020507" pitchFamily="18" charset="2"/>
                <a:ea typeface="Gulim" pitchFamily="34" charset="-127"/>
                <a:cs typeface="Times New Roman" panose="02020603050405020304" pitchFamily="18" charset="0"/>
              </a:rPr>
              <a:t>g</a:t>
            </a:r>
            <a:r>
              <a:rPr lang="en-US" altLang="zh-TW" sz="2400" smtClean="0"/>
              <a:t> 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sym typeface="Symbol" panose="05050102010706020507" pitchFamily="18" charset="2"/>
              </a:rPr>
              <a:t>   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/d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altLang="zh-TW" sz="2400" smtClean="0">
                <a:sym typeface="Symbol" panose="05050102010706020507" pitchFamily="18" charset="2"/>
              </a:rPr>
              <a:t>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smtClean="0">
                <a:sym typeface="Symbol" panose="05050102010706020507" pitchFamily="18" charset="2"/>
              </a:rPr>
              <a:t>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(</a:t>
            </a:r>
            <a:r>
              <a:rPr lang="en-US" altLang="zh-TW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altLang="zh-TW" sz="240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)/</a:t>
            </a:r>
            <a:r>
              <a:rPr lang="en-US" altLang="zh-TW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800"/>
              </a:spcBef>
            </a:pPr>
            <a:endParaRPr lang="en-US" altLang="zh-TW" sz="2400" smtClean="0"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endParaRPr lang="en-US" altLang="zh-TW" sz="2400" smtClean="0"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endParaRPr lang="en-US" altLang="zh-TW" sz="2400" smtClean="0"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endParaRPr lang="en-US" altLang="zh-TW" sz="2400" smtClean="0"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endParaRPr lang="en-US" altLang="zh-TW" sz="2400" smtClean="0"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zh-TW" sz="2400" smtClean="0">
                <a:sym typeface="Symbol" panose="05050102010706020507" pitchFamily="18" charset="2"/>
              </a:rPr>
              <a:t>If </a:t>
            </a:r>
            <a:r>
              <a:rPr lang="en-US" altLang="zh-TW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sz="2400" i="1" smtClean="0">
                <a:latin typeface="Symbol" panose="05050102010706020507" pitchFamily="18" charset="2"/>
                <a:ea typeface="Gulim" pitchFamily="34" charset="-127"/>
              </a:rPr>
              <a:t>g</a:t>
            </a:r>
            <a:r>
              <a:rPr lang="en-US" altLang="zh-TW" sz="2400" smtClean="0"/>
              <a:t> </a:t>
            </a:r>
            <a:r>
              <a:rPr lang="en-US" altLang="zh-TW" sz="2400" smtClean="0">
                <a:sym typeface="Symbol" panose="05050102010706020507" pitchFamily="18" charset="2"/>
              </a:rPr>
              <a:t>, the disease will die out exponentially.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43100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17.5 The SIRS Model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546975" cy="4191000"/>
          </a:xfrm>
        </p:spPr>
        <p:txBody>
          <a:bodyPr/>
          <a:lstStyle/>
          <a:p>
            <a:r>
              <a:rPr lang="en-US" altLang="zh-TW" sz="2400" smtClean="0"/>
              <a:t>In the </a:t>
            </a:r>
            <a:r>
              <a:rPr lang="en-US" altLang="zh-TW" sz="2400" smtClean="0">
                <a:solidFill>
                  <a:srgbClr val="FF0000"/>
                </a:solidFill>
              </a:rPr>
              <a:t>SIRS model</a:t>
            </a:r>
            <a:r>
              <a:rPr lang="en-US" altLang="zh-TW" sz="2400" smtClean="0"/>
              <a:t>, individuals recover from infection and gain immunity, but that immunity is only </a:t>
            </a:r>
            <a:r>
              <a:rPr lang="en-US" altLang="zh-TW" sz="2400" u="sng" smtClean="0"/>
              <a:t>temporary</a:t>
            </a:r>
            <a:r>
              <a:rPr lang="en-US" altLang="zh-TW" sz="2400" smtClean="0"/>
              <a:t>, and after a certain period of time individuals become susceptible again.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54463"/>
            <a:ext cx="30845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SIRS Model</a:t>
            </a:r>
            <a:endParaRPr lang="zh-TW" altLang="en-US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539750" y="1700213"/>
            <a:ext cx="8496300" cy="5041900"/>
          </a:xfrm>
        </p:spPr>
        <p:txBody>
          <a:bodyPr/>
          <a:lstStyle/>
          <a:p>
            <a:r>
              <a:rPr lang="en-US" altLang="zh-TW" sz="240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zh-TW" sz="2400" smtClean="0"/>
              <a:t>: the rate at which individuals lose immunity.</a:t>
            </a:r>
          </a:p>
          <a:p>
            <a:r>
              <a:rPr lang="en-US" altLang="zh-TW" sz="2400" smtClean="0"/>
              <a:t>The equations for this models are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r>
              <a:rPr lang="en-US" altLang="zh-TW" sz="2400" smtClean="0"/>
              <a:t>The SIRS model cannot be solved analytically.</a:t>
            </a:r>
            <a:endParaRPr lang="en-US" altLang="zh-TW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565400"/>
            <a:ext cx="19177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7357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behaviors depend on the parameters, including behaviors where </a:t>
            </a:r>
          </a:p>
          <a:p>
            <a:pPr lvl="1"/>
            <a:r>
              <a:rPr lang="en-US" altLang="zh-TW" smtClean="0"/>
              <a:t>the disease persists in an endemic state, </a:t>
            </a:r>
          </a:p>
          <a:p>
            <a:pPr lvl="1"/>
            <a:r>
              <a:rPr lang="en-US" altLang="zh-TW" smtClean="0"/>
              <a:t>where it dies out, </a:t>
            </a:r>
          </a:p>
          <a:p>
            <a:pPr lvl="1"/>
            <a:r>
              <a:rPr lang="en-US" altLang="zh-TW" smtClean="0"/>
              <a:t>and where it oscillates between outbreaks and period of remission.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17.6 Epidemic Models on Networks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755650" y="1773238"/>
            <a:ext cx="8110538" cy="4191000"/>
          </a:xfrm>
        </p:spPr>
        <p:txBody>
          <a:bodyPr/>
          <a:lstStyle/>
          <a:p>
            <a:r>
              <a:rPr lang="en-US" altLang="zh-TW" sz="2400" smtClean="0"/>
              <a:t>In fully mixed models, each individual can potentially have contact with each other.</a:t>
            </a:r>
          </a:p>
          <a:p>
            <a:r>
              <a:rPr lang="en-US" altLang="zh-TW" sz="2400" smtClean="0"/>
              <a:t>In real world, it is not a good assumption.</a:t>
            </a:r>
          </a:p>
          <a:p>
            <a:r>
              <a:rPr lang="en-US" altLang="zh-TW" sz="2400" smtClean="0"/>
              <a:t>The set of a person’s potential contacts can be represented as a network.</a:t>
            </a:r>
          </a:p>
          <a:p>
            <a:r>
              <a:rPr lang="en-US" altLang="zh-TW" sz="2400" smtClean="0"/>
              <a:t>Transmission rate </a:t>
            </a:r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smtClean="0"/>
              <a:t>: the probability per unit time that the infection will be transmitted between two individuals connected by an edge.</a:t>
            </a:r>
          </a:p>
          <a:p>
            <a:pPr lvl="1"/>
            <a:r>
              <a:rPr lang="en-US" altLang="zh-TW" sz="2000" smtClean="0"/>
              <a:t>The disease transmission time is an exponential random variable with mean 1/</a:t>
            </a:r>
            <a:r>
              <a:rPr lang="en-US" altLang="zh-TW" sz="2000" i="1" smtClean="0">
                <a:latin typeface="Symbol" panose="05050102010706020507" pitchFamily="18" charset="2"/>
              </a:rPr>
              <a:t> b.</a:t>
            </a:r>
            <a:endParaRPr lang="en-US" altLang="zh-TW" sz="2000" smtClean="0"/>
          </a:p>
          <a:p>
            <a:r>
              <a:rPr lang="en-US" altLang="zh-TW" sz="2400" smtClean="0"/>
              <a:t>Not that this transmission rate is not equivalent to </a:t>
            </a:r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smtClean="0"/>
              <a:t> in the full mixed models.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17.7 Late-Time Properties of Epidemics on Networks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755650" y="1844675"/>
            <a:ext cx="8110538" cy="4838700"/>
          </a:xfrm>
        </p:spPr>
        <p:txBody>
          <a:bodyPr/>
          <a:lstStyle/>
          <a:p>
            <a:r>
              <a:rPr lang="en-US" altLang="zh-TW" sz="2400" smtClean="0"/>
              <a:t>Late-time properties = steady state 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sym typeface="Symbol" panose="05050102010706020507" pitchFamily="18" charset="2"/>
              </a:rPr>
              <a:t>  )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As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sym typeface="Symbol" panose="05050102010706020507" pitchFamily="18" charset="2"/>
              </a:rPr>
              <a:t>  </a:t>
            </a:r>
            <a:r>
              <a:rPr lang="en-US" altLang="zh-TW" sz="2400" smtClean="0"/>
              <a:t>, the disease will spread from every initial carrier to infect all vertices in the component. If there are only one single infected carrier, just one component will be infected.</a:t>
            </a:r>
          </a:p>
          <a:p>
            <a:r>
              <a:rPr lang="en-US" altLang="zh-TW" sz="2400" smtClean="0"/>
              <a:t>If an outbreak starts from the giant component, then we will have a large epidemic.</a:t>
            </a:r>
          </a:p>
          <a:p>
            <a:r>
              <a:rPr lang="en-US" altLang="zh-TW" sz="2400" smtClean="0"/>
              <a:t>A randomly chosen vertex is in the giant component with probability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Calculating the size of small component gives us the information about the size of out break (if they start from a small component).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17.8 Late-Time Properties of the SIR Model</a:t>
            </a:r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611188" y="1909763"/>
            <a:ext cx="8388350" cy="4191000"/>
          </a:xfrm>
        </p:spPr>
        <p:txBody>
          <a:bodyPr/>
          <a:lstStyle/>
          <a:p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smtClean="0"/>
              <a:t>: transmission rate.</a:t>
            </a:r>
          </a:p>
          <a:p>
            <a:r>
              <a:rPr lang="en-US" altLang="zh-TW" sz="2400" i="1" smtClean="0">
                <a:latin typeface="Symbol" panose="05050102010706020507" pitchFamily="18" charset="2"/>
              </a:rPr>
              <a:t>t</a:t>
            </a:r>
            <a:r>
              <a:rPr lang="en-US" altLang="zh-TW" sz="2400" smtClean="0"/>
              <a:t>: infectiousness time.</a:t>
            </a:r>
          </a:p>
          <a:p>
            <a:pPr lvl="1"/>
            <a:r>
              <a:rPr lang="en-US" altLang="zh-TW" sz="2000" smtClean="0"/>
              <a:t>For simplicity, assume that </a:t>
            </a:r>
            <a:r>
              <a:rPr lang="en-US" altLang="zh-TW" sz="2000" i="1" smtClean="0">
                <a:latin typeface="Symbol" panose="05050102010706020507" pitchFamily="18" charset="2"/>
              </a:rPr>
              <a:t>t</a:t>
            </a:r>
            <a:r>
              <a:rPr lang="en-US" altLang="zh-TW" sz="2000" smtClean="0"/>
              <a:t> is a constant.</a:t>
            </a:r>
          </a:p>
          <a:p>
            <a:r>
              <a:rPr lang="en-US" altLang="zh-TW" sz="2400" smtClean="0"/>
              <a:t>The probability </a:t>
            </a:r>
            <a:r>
              <a:rPr lang="en-US" altLang="zh-TW" sz="2400" i="1" smtClean="0">
                <a:sym typeface="Symbol" panose="05050102010706020507" pitchFamily="18" charset="2"/>
              </a:rPr>
              <a:t></a:t>
            </a:r>
            <a:r>
              <a:rPr lang="en-US" altLang="zh-TW" sz="2400" smtClean="0">
                <a:sym typeface="Symbol" panose="05050102010706020507" pitchFamily="18" charset="2"/>
              </a:rPr>
              <a:t> </a:t>
            </a:r>
            <a:r>
              <a:rPr lang="en-US" altLang="zh-TW" sz="2400" smtClean="0"/>
              <a:t>that the disease is transmitted is 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This is the probability that the time needed to transmit the disease is less than or equal to the time that the individual remains infected.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05213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物件 1"/>
          <p:cNvGraphicFramePr>
            <a:graphicFrameLocks noChangeAspect="1"/>
          </p:cNvGraphicFramePr>
          <p:nvPr/>
        </p:nvGraphicFramePr>
        <p:xfrm>
          <a:off x="1187450" y="5445125"/>
          <a:ext cx="67484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Formula" r:id="rId4" imgW="3403600" imgH="378460" progId="Equation.Ribbit">
                  <p:embed/>
                </p:oleObj>
              </mc:Choice>
              <mc:Fallback>
                <p:oleObj name="Formula" r:id="rId4" imgW="3403600" imgH="378460" progId="Equation.Ribbit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45125"/>
                        <a:ext cx="67484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Bond Percolation</a:t>
            </a:r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trick developed by Mollison and Grassberger: Let </a:t>
            </a:r>
            <a:r>
              <a:rPr lang="en-US" altLang="zh-TW" i="1" smtClean="0">
                <a:sym typeface="Symbol" panose="05050102010706020507" pitchFamily="18" charset="2"/>
              </a:rPr>
              <a:t> </a:t>
            </a:r>
            <a:r>
              <a:rPr lang="en-US" altLang="zh-TW" smtClean="0">
                <a:sym typeface="Symbol" panose="05050102010706020507" pitchFamily="18" charset="2"/>
              </a:rPr>
              <a:t>be the probability that an edge is present and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TW" smtClean="0">
                <a:sym typeface="Symbol" panose="05050102010706020507" pitchFamily="18" charset="2"/>
              </a:rPr>
              <a:t>−</a:t>
            </a:r>
            <a:r>
              <a:rPr lang="en-US" altLang="zh-TW" i="1" smtClean="0">
                <a:sym typeface="Symbol" panose="05050102010706020507" pitchFamily="18" charset="2"/>
              </a:rPr>
              <a:t> </a:t>
            </a:r>
            <a:r>
              <a:rPr lang="en-US" altLang="zh-TW" smtClean="0">
                <a:sym typeface="Symbol" panose="05050102010706020507" pitchFamily="18" charset="2"/>
              </a:rPr>
              <a:t>be the probability that an edge is removed.</a:t>
            </a:r>
          </a:p>
          <a:p>
            <a:r>
              <a:rPr lang="en-US" altLang="zh-TW" smtClean="0">
                <a:sym typeface="Symbol" panose="05050102010706020507" pitchFamily="18" charset="2"/>
              </a:rPr>
              <a:t>This is just the ordinary </a:t>
            </a:r>
            <a:r>
              <a:rPr lang="en-US" altLang="zh-TW" smtClean="0">
                <a:solidFill>
                  <a:srgbClr val="FF0000"/>
                </a:solidFill>
                <a:sym typeface="Symbol" panose="05050102010706020507" pitchFamily="18" charset="2"/>
              </a:rPr>
              <a:t>bond percolation </a:t>
            </a:r>
            <a:r>
              <a:rPr lang="en-US" altLang="zh-TW" smtClean="0">
                <a:sym typeface="Symbol" panose="05050102010706020507" pitchFamily="18" charset="2"/>
              </a:rPr>
              <a:t>process.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SIR Model and the Configuration Model</a:t>
            </a:r>
            <a:endParaRPr lang="zh-TW" altLang="en-US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755650" y="1700213"/>
            <a:ext cx="7907338" cy="4895850"/>
          </a:xfrm>
        </p:spPr>
        <p:txBody>
          <a:bodyPr/>
          <a:lstStyle/>
          <a:p>
            <a:r>
              <a:rPr lang="en-US" altLang="zh-TW" sz="2400" smtClean="0"/>
              <a:t>Consider an SIR epidemic process taking place on a configuration model network with degree distribution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smtClean="0"/>
              <a:t> be the excess degree distribution.</a:t>
            </a:r>
          </a:p>
          <a:p>
            <a:r>
              <a:rPr lang="en-US" altLang="zh-TW" sz="2400" smtClean="0"/>
              <a:t>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smtClean="0"/>
              <a:t> be the probability that a vertex is not connected to the giant cluster via a specific one of its neighbor.</a:t>
            </a:r>
          </a:p>
          <a:p>
            <a:r>
              <a:rPr lang="en-US" altLang="zh-TW" sz="2400" smtClean="0"/>
              <a:t>This happens if</a:t>
            </a:r>
            <a:endParaRPr lang="en-US" altLang="zh-TW" sz="1600" smtClean="0"/>
          </a:p>
          <a:p>
            <a:pPr lvl="1"/>
            <a:r>
              <a:rPr lang="en-US" altLang="zh-TW" sz="2000" smtClean="0"/>
              <a:t>the edge is not present</a:t>
            </a:r>
          </a:p>
          <a:p>
            <a:pPr lvl="1"/>
            <a:r>
              <a:rPr lang="en-US" altLang="zh-TW" sz="2000" smtClean="0"/>
              <a:t>or the edge is present but the vertex in the other end is not connected to the giant component.</a:t>
            </a:r>
          </a:p>
          <a:p>
            <a:pPr>
              <a:spcBef>
                <a:spcPts val="1200"/>
              </a:spcBef>
            </a:pPr>
            <a:r>
              <a:rPr lang="en-US" altLang="zh-TW" sz="2400" smtClean="0">
                <a:sym typeface="Symbol" panose="05050102010706020507" pitchFamily="18" charset="2"/>
              </a:rPr>
              <a:t>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40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949950"/>
            <a:ext cx="46402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 Model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546975" cy="4764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2400" smtClean="0">
                <a:solidFill>
                  <a:srgbClr val="FF0000"/>
                </a:solidFill>
              </a:rPr>
              <a:t>Full-mixed </a:t>
            </a:r>
            <a:r>
              <a:rPr lang="en-US" altLang="zh-TW" sz="2400" smtClean="0"/>
              <a:t>(or</a:t>
            </a:r>
            <a:r>
              <a:rPr lang="en-US" altLang="zh-TW" sz="2400" smtClean="0">
                <a:solidFill>
                  <a:srgbClr val="FF0000"/>
                </a:solidFill>
              </a:rPr>
              <a:t> mass-action</a:t>
            </a:r>
            <a:r>
              <a:rPr lang="en-US" altLang="zh-TW" sz="2400" smtClean="0"/>
              <a:t>)</a:t>
            </a:r>
            <a:r>
              <a:rPr lang="en-US" altLang="zh-TW" sz="2400" smtClean="0">
                <a:solidFill>
                  <a:srgbClr val="FF0000"/>
                </a:solidFill>
              </a:rPr>
              <a:t> approximation</a:t>
            </a:r>
            <a:r>
              <a:rPr lang="en-US" altLang="zh-TW" sz="2400" smtClean="0"/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smtClean="0"/>
              <a:t>	Assume that every individual has an equal chance, per unit time, of coming into contact with every other.</a:t>
            </a:r>
          </a:p>
          <a:p>
            <a:pPr eaLnBrk="1" hangingPunct="1"/>
            <a:r>
              <a:rPr lang="en-US" altLang="zh-TW" sz="2400" smtClean="0"/>
              <a:t>Consider a disease spreading through a population of individuals by contact.</a:t>
            </a:r>
          </a:p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smtClean="0">
                <a:solidFill>
                  <a:srgbClr val="FF0000"/>
                </a:solidFill>
              </a:rPr>
              <a:t> </a:t>
            </a:r>
            <a:r>
              <a:rPr lang="en-US" altLang="zh-TW" sz="2400" smtClean="0"/>
              <a:t>be the number of individuals who are susceptible at time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/>
              <a:t> and 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400" smtClean="0"/>
              <a:t>be the number who are infected.</a:t>
            </a:r>
          </a:p>
          <a:p>
            <a:pPr eaLnBrk="1" hangingPunct="1"/>
            <a:r>
              <a:rPr lang="en-US" altLang="zh-TW" sz="2400" smtClean="0"/>
              <a:t>For convenience, we just write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/>
              <a:t> 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/>
              <a:t>.</a:t>
            </a:r>
          </a:p>
          <a:p>
            <a:pPr eaLnBrk="1" hangingPunct="1"/>
            <a:r>
              <a:rPr lang="en-US" altLang="zh-TW" sz="2400" smtClean="0"/>
              <a:t>If the total population consists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smtClean="0"/>
              <a:t> people, then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smtClean="0"/>
              <a:t>.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SIR Model and the Configuration Model</a:t>
            </a:r>
            <a:endParaRPr lang="zh-TW" altLang="en-US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 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 </a:t>
            </a:r>
          </a:p>
          <a:p>
            <a:endParaRPr lang="en-US" altLang="zh-TW" sz="2400" smtClean="0"/>
          </a:p>
          <a:p>
            <a:r>
              <a:rPr lang="en-US" altLang="zh-TW" sz="2400" smtClean="0">
                <a:sym typeface="Symbol" panose="05050102010706020507" pitchFamily="18" charset="2"/>
              </a:rPr>
              <a:t></a:t>
            </a:r>
            <a:endParaRPr lang="en-US" altLang="zh-TW" sz="2400" smtClean="0"/>
          </a:p>
          <a:p>
            <a:pPr>
              <a:spcBef>
                <a:spcPts val="1800"/>
              </a:spcBef>
            </a:pPr>
            <a:r>
              <a:rPr lang="en-US" altLang="zh-TW" sz="2400" smtClean="0"/>
              <a:t>If </a:t>
            </a:r>
            <a:r>
              <a:rPr lang="en-US" altLang="zh-TW" sz="2400" i="1" smtClean="0">
                <a:latin typeface="Symbol" panose="05050102010706020507" pitchFamily="18" charset="2"/>
              </a:rPr>
              <a:t>bt </a:t>
            </a:r>
            <a:r>
              <a:rPr lang="en-US" altLang="zh-TW" sz="2400" smtClean="0"/>
              <a:t>exceeds this value, then there is a possibility of an epidemic.</a:t>
            </a:r>
          </a:p>
          <a:p>
            <a:pPr>
              <a:spcBef>
                <a:spcPts val="600"/>
              </a:spcBef>
            </a:pPr>
            <a:r>
              <a:rPr lang="en-US" altLang="zh-TW" sz="2400" smtClean="0"/>
              <a:t>If there are only one single infected carrier, the probability is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/>
              <a:t>.</a:t>
            </a:r>
            <a:endParaRPr lang="zh-TW" altLang="en-US" sz="240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14513"/>
            <a:ext cx="3617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663825"/>
            <a:ext cx="31099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529013"/>
            <a:ext cx="4464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198813"/>
            <a:ext cx="2038350" cy="460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824" name="直線單箭頭接點 2"/>
          <p:cNvCxnSpPr>
            <a:cxnSpLocks noChangeShapeType="1"/>
          </p:cNvCxnSpPr>
          <p:nvPr/>
        </p:nvCxnSpPr>
        <p:spPr bwMode="auto">
          <a:xfrm flipH="1">
            <a:off x="6200775" y="3416300"/>
            <a:ext cx="338138" cy="3571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Example: Poisson Degree Distribution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912813" y="1844675"/>
            <a:ext cx="7808912" cy="4824413"/>
          </a:xfrm>
        </p:spPr>
        <p:txBody>
          <a:bodyPr/>
          <a:lstStyle/>
          <a:p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− 1)</a:t>
            </a:r>
            <a:endParaRPr lang="en-US" altLang="zh-TW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lang="en-US" altLang="zh-TW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bt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ln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−1)</a:t>
            </a:r>
          </a:p>
          <a:p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1 −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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− 1)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e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− 1)</a:t>
            </a:r>
            <a:endParaRPr lang="en-US" altLang="zh-TW" sz="2400" baseline="30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1 −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e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− 1)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TW" sz="2400" i="1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c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altLang="zh-TW" sz="2400" smtClean="0"/>
              <a:t>This equation is similar to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400" i="1" baseline="3000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TW" sz="2400" i="1" baseline="3000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zh-TW" sz="2400" smtClean="0">
                <a:sym typeface="Symbol" panose="05050102010706020507" pitchFamily="18" charset="2"/>
              </a:rPr>
              <a:t> for the fully mixed model.</a:t>
            </a:r>
          </a:p>
          <a:p>
            <a:r>
              <a:rPr lang="en-US" altLang="zh-TW" sz="2400" smtClean="0">
                <a:sym typeface="Symbol" panose="05050102010706020507" pitchFamily="18" charset="2"/>
              </a:rPr>
              <a:t>It is possible to show that there is a direct correspondence between the fully mixed model and the Poisson random graph model.</a:t>
            </a: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Example: Power Law Degree Distribution</a:t>
            </a:r>
            <a:endParaRPr lang="en-US" altLang="zh-TW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835900" cy="4191000"/>
          </a:xfrm>
        </p:spPr>
        <p:txBody>
          <a:bodyPr/>
          <a:lstStyle/>
          <a:p>
            <a:r>
              <a:rPr lang="en-US" altLang="zh-TW" sz="2400" smtClean="0">
                <a:latin typeface="Symbol" panose="05050102010706020507" pitchFamily="18" charset="2"/>
                <a:cs typeface="Times New Roman" panose="02020603050405020304" pitchFamily="18" charset="0"/>
              </a:rPr>
              <a:t>2&lt;a&lt;3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lang="zh-TW" altLang="en-US" sz="2400" smtClean="0">
                <a:sym typeface="Symbol" panose="05050102010706020507" pitchFamily="18" charset="2"/>
              </a:rPr>
              <a:t>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TW" sz="2400" baseline="30000" smtClean="0">
                <a:sym typeface="Symbol" panose="05050102010706020507" pitchFamily="18" charset="2"/>
              </a:rPr>
              <a:t>2</a:t>
            </a:r>
            <a:r>
              <a:rPr lang="zh-TW" altLang="en-US" sz="2400" smtClean="0">
                <a:sym typeface="Symbol" panose="05050102010706020507" pitchFamily="18" charset="2"/>
              </a:rPr>
              <a:t> </a:t>
            </a:r>
            <a:r>
              <a:rPr lang="en-US" altLang="zh-TW" sz="2400" smtClean="0">
                <a:sym typeface="Symbol" panose="05050102010706020507" pitchFamily="18" charset="2"/>
              </a:rPr>
              <a:t>= 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0.</a:t>
            </a:r>
          </a:p>
          <a:p>
            <a:r>
              <a:rPr lang="en-US" altLang="zh-TW" sz="2400" smtClean="0"/>
              <a:t>With positive probability, there is an epidemic no matter how small the transition rate is.</a:t>
            </a:r>
          </a:p>
          <a:p>
            <a:r>
              <a:rPr lang="en-US" altLang="zh-TW" sz="2400" smtClean="0"/>
              <a:t>As we shown before, the size of the giant component decreases faster than linear with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In particular, the size of the giant component can be very small.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17.10 Time-dependent Properties of the SI Model</a:t>
            </a:r>
            <a:endParaRPr lang="zh-TW" altLang="en-US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728663" y="1905000"/>
            <a:ext cx="8091487" cy="4191000"/>
          </a:xfrm>
        </p:spPr>
        <p:txBody>
          <a:bodyPr/>
          <a:lstStyle/>
          <a:p>
            <a:r>
              <a:rPr lang="en-US" altLang="zh-TW" sz="2400" smtClean="0"/>
              <a:t>Time-independent properties = transient behavior.</a:t>
            </a:r>
          </a:p>
          <a:p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smtClean="0"/>
              <a:t>: the probability that vertex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/>
              <a:t> is susceptible at time t.</a:t>
            </a:r>
          </a:p>
          <a:p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smtClean="0"/>
              <a:t>: the probability that vertex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/>
              <a:t> is infected at time t.</a:t>
            </a:r>
          </a:p>
          <a:p>
            <a:r>
              <a:rPr lang="en-US" altLang="zh-TW" sz="2400" smtClean="0"/>
              <a:t>Let A be the adjacency matrix.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Coupled Nonlinear Differential Equations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8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smtClean="0"/>
              <a:t> and </a:t>
            </a:r>
            <a:r>
              <a:rPr lang="en-US" altLang="zh-TW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8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smtClean="0"/>
              <a:t> obey the following equations: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r>
              <a:rPr lang="en-US" altLang="zh-TW" sz="2800" smtClean="0"/>
              <a:t>These differential equations cannot be solved in closed form in general.</a:t>
            </a:r>
          </a:p>
          <a:p>
            <a:pPr lvl="1"/>
            <a:r>
              <a:rPr lang="en-US" altLang="zh-TW" sz="2400" smtClean="0"/>
              <a:t>One considers the early time behavior and linearizes the equations.</a:t>
            </a:r>
            <a:endParaRPr lang="zh-TW" altLang="en-US" sz="2400" smtClean="0"/>
          </a:p>
          <a:p>
            <a:endParaRPr lang="zh-TW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5195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21050"/>
            <a:ext cx="4810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65588"/>
            <a:ext cx="14414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Time-dependent Properties of the SI Model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498475" y="1868488"/>
            <a:ext cx="8388350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Initial condition: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smtClean="0"/>
              <a:t>,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 –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>
                <a:sym typeface="Symbol" panose="05050102010706020507" pitchFamily="18" charset="2"/>
              </a:rPr>
              <a:t>	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2400" smtClean="0">
                <a:sym typeface="Symbol" panose="05050102010706020507" pitchFamily="18" charset="2"/>
              </a:rPr>
              <a:t> 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1,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TW" sz="2400" smtClean="0">
                <a:sym typeface="Symbol" panose="05050102010706020507" pitchFamily="18" charset="2"/>
              </a:rPr>
              <a:t> 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2400" smtClean="0">
                <a:sym typeface="Symbol" panose="05050102010706020507" pitchFamily="18" charset="2"/>
              </a:rPr>
              <a:t> as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smtClean="0">
                <a:sym typeface="Symbol" panose="05050102010706020507" pitchFamily="18" charset="2"/>
              </a:rPr>
              <a:t>  </a:t>
            </a:r>
            <a:r>
              <a:rPr lang="en-US" altLang="zh-TW" sz="2400" smtClean="0"/>
              <a:t>.</a:t>
            </a:r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800"/>
              </a:spcBef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                             </a:t>
            </a:r>
            <a:r>
              <a:rPr lang="en-US" altLang="zh-TW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(linearization)</a:t>
            </a: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altLang="zh-TW" sz="2400" smtClean="0"/>
              <a:t>	or	             where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/>
              <a:t> is the vector with elements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>
                <a:cs typeface="Times New Roman" panose="02020603050405020304" pitchFamily="18" charset="0"/>
              </a:rPr>
              <a:t>.</a:t>
            </a:r>
            <a:endParaRPr lang="en-US" altLang="zh-TW" sz="2400" baseline="-250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i="1" smtClean="0">
                <a:latin typeface="Symbol" panose="05050102010706020507" pitchFamily="18" charset="2"/>
              </a:rPr>
              <a:t>k</a:t>
            </a:r>
            <a:r>
              <a:rPr lang="en-US" altLang="zh-TW" sz="2400" baseline="-25000" smtClean="0">
                <a:latin typeface="Symbol" panose="05050102010706020507" pitchFamily="18" charset="2"/>
              </a:rPr>
              <a:t>1</a:t>
            </a:r>
            <a:r>
              <a:rPr lang="en-US" altLang="zh-TW" sz="2400" smtClean="0">
                <a:latin typeface="Symbol" panose="05050102010706020507" pitchFamily="18" charset="2"/>
              </a:rPr>
              <a:t> </a:t>
            </a:r>
            <a:r>
              <a:rPr lang="en-US" altLang="zh-TW" sz="2400" smtClean="0">
                <a:latin typeface="Symbol" panose="05050102010706020507" pitchFamily="18" charset="2"/>
                <a:sym typeface="Symbol" panose="05050102010706020507" pitchFamily="18" charset="2"/>
              </a:rPr>
              <a:t> </a:t>
            </a:r>
            <a:r>
              <a:rPr lang="en-US" altLang="zh-TW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k</a:t>
            </a:r>
            <a:r>
              <a:rPr lang="en-US" altLang="zh-TW" sz="2400" baseline="-25000" smtClean="0">
                <a:latin typeface="Symbol" panose="05050102010706020507" pitchFamily="18" charset="2"/>
                <a:sym typeface="Symbol" panose="05050102010706020507" pitchFamily="18" charset="2"/>
              </a:rPr>
              <a:t>2</a:t>
            </a:r>
            <a:r>
              <a:rPr lang="en-US" altLang="zh-TW" sz="2400" smtClean="0">
                <a:latin typeface="Symbol" panose="05050102010706020507" pitchFamily="18" charset="2"/>
                <a:sym typeface="Symbol" panose="05050102010706020507" pitchFamily="18" charset="2"/>
              </a:rPr>
              <a:t> 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  <a:r>
              <a:rPr lang="en-US" altLang="zh-TW" sz="2400" smtClean="0">
                <a:latin typeface="Symbol" panose="05050102010706020507" pitchFamily="18" charset="2"/>
                <a:sym typeface="Symbol" panose="05050102010706020507" pitchFamily="18" charset="2"/>
              </a:rPr>
              <a:t>  </a:t>
            </a:r>
            <a:r>
              <a:rPr lang="en-US" altLang="zh-TW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k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smtClean="0"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en-US" altLang="zh-TW" sz="2400" smtClean="0">
                <a:sym typeface="Symbol" panose="05050102010706020507" pitchFamily="18" charset="2"/>
              </a:rPr>
              <a:t>be the eigenvalues of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2400" smtClean="0">
                <a:sym typeface="Symbol" panose="05050102010706020507" pitchFamily="18" charset="2"/>
              </a:rPr>
              <a:t>be the eigenvector of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sz="2400" smtClean="0">
                <a:sym typeface="Symbol" panose="05050102010706020507" pitchFamily="18" charset="2"/>
              </a:rPr>
              <a:t> with corresponding eigenvalue </a:t>
            </a:r>
            <a:r>
              <a:rPr lang="en-US" altLang="zh-TW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k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We can write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smtClean="0">
                <a:sym typeface="Symbol" panose="05050102010706020507" pitchFamily="18" charset="2"/>
              </a:rPr>
              <a:t> as a linear combination:</a:t>
            </a:r>
            <a:endParaRPr lang="en-US" altLang="zh-TW" sz="240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47975"/>
            <a:ext cx="20859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606800"/>
            <a:ext cx="14414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05488"/>
            <a:ext cx="2257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Time-dependent Properties of the SI Model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912813" y="1974850"/>
            <a:ext cx="8110537" cy="4191000"/>
          </a:xfrm>
        </p:spPr>
        <p:txBody>
          <a:bodyPr/>
          <a:lstStyle/>
          <a:p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</a:p>
          <a:p>
            <a:endParaRPr lang="en-US" altLang="zh-TW" sz="240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</a:p>
          <a:p>
            <a:pPr>
              <a:spcBef>
                <a:spcPts val="1800"/>
              </a:spcBef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</a:p>
          <a:p>
            <a:pPr>
              <a:spcBef>
                <a:spcPts val="1800"/>
              </a:spcBef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zh-TW" sz="2400" smtClean="0"/>
          </a:p>
          <a:p>
            <a:pPr>
              <a:spcBef>
                <a:spcPts val="2400"/>
              </a:spcBef>
            </a:pPr>
            <a:r>
              <a:rPr lang="en-US" altLang="zh-TW" sz="2400" smtClean="0">
                <a:solidFill>
                  <a:srgbClr val="FF0000"/>
                </a:solidFill>
              </a:rPr>
              <a:t>Eigenvector centrality </a:t>
            </a:r>
            <a:r>
              <a:rPr lang="en-US" altLang="zh-TW" sz="2400" smtClean="0"/>
              <a:t>is a crude measure of the probability of early infection a vertex in the SI model.</a:t>
            </a:r>
            <a:endParaRPr lang="zh-TW" altLang="en-US" sz="240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814513"/>
            <a:ext cx="6305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736850"/>
            <a:ext cx="1511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87738"/>
            <a:ext cx="2228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33825"/>
            <a:ext cx="1304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Numerical Integration of the Differential Equations</a:t>
            </a:r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636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矩形圖說文字 1"/>
          <p:cNvSpPr>
            <a:spLocks noChangeArrowheads="1"/>
          </p:cNvSpPr>
          <p:nvPr/>
        </p:nvSpPr>
        <p:spPr bwMode="auto">
          <a:xfrm>
            <a:off x="250825" y="1649413"/>
            <a:ext cx="1889125" cy="900112"/>
          </a:xfrm>
          <a:prstGeom prst="wedgeRectCallout">
            <a:avLst>
              <a:gd name="adj1" fmla="val 66685"/>
              <a:gd name="adj2" fmla="val 651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Numerical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integration</a:t>
            </a:r>
            <a:endParaRPr lang="zh-TW" altLang="en-US" sz="2400"/>
          </a:p>
        </p:txBody>
      </p:sp>
      <p:sp>
        <p:nvSpPr>
          <p:cNvPr id="41990" name="文字方塊 2"/>
          <p:cNvSpPr txBox="1">
            <a:spLocks noChangeArrowheads="1"/>
          </p:cNvSpPr>
          <p:nvPr/>
        </p:nvSpPr>
        <p:spPr bwMode="auto">
          <a:xfrm>
            <a:off x="1195388" y="3068638"/>
            <a:ext cx="76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x(t)</a:t>
            </a:r>
            <a:endParaRPr lang="zh-TW" altLang="en-US" sz="2400"/>
          </a:p>
        </p:txBody>
      </p:sp>
      <p:sp>
        <p:nvSpPr>
          <p:cNvPr id="41991" name="文字方塊 3"/>
          <p:cNvSpPr txBox="1">
            <a:spLocks noChangeArrowheads="1"/>
          </p:cNvSpPr>
          <p:nvPr/>
        </p:nvSpPr>
        <p:spPr bwMode="auto">
          <a:xfrm>
            <a:off x="4364038" y="5846763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time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871538" y="546100"/>
            <a:ext cx="8162925" cy="1077913"/>
          </a:xfrm>
        </p:spPr>
        <p:txBody>
          <a:bodyPr/>
          <a:lstStyle/>
          <a:p>
            <a:r>
              <a:rPr lang="en-US" altLang="zh-TW" sz="3200" smtClean="0"/>
              <a:t>Disagreement of the Numerical Integration and Simulation Results</a:t>
            </a:r>
            <a:endParaRPr lang="zh-TW" altLang="en-US" sz="3200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912813" y="2744788"/>
            <a:ext cx="8110537" cy="3351212"/>
          </a:xfrm>
        </p:spPr>
        <p:txBody>
          <a:bodyPr/>
          <a:lstStyle/>
          <a:p>
            <a:r>
              <a:rPr lang="en-US" altLang="zh-TW" sz="2800" smtClean="0"/>
              <a:t>The product of s</a:t>
            </a:r>
            <a:r>
              <a:rPr lang="en-US" altLang="zh-TW" sz="2800" baseline="-25000" smtClean="0"/>
              <a:t>i</a:t>
            </a:r>
            <a:r>
              <a:rPr lang="en-US" altLang="zh-TW" sz="2800" smtClean="0"/>
              <a:t> and x</a:t>
            </a:r>
            <a:r>
              <a:rPr lang="en-US" altLang="zh-TW" sz="2800" baseline="-25000" smtClean="0"/>
              <a:t>j</a:t>
            </a:r>
            <a:r>
              <a:rPr lang="en-US" altLang="zh-TW" sz="2800" smtClean="0"/>
              <a:t> means that we have implicitly assumed that </a:t>
            </a:r>
          </a:p>
          <a:p>
            <a:pPr lvl="1"/>
            <a:r>
              <a:rPr lang="en-US" altLang="zh-TW" sz="2400" smtClean="0"/>
              <a:t>the event that vertex i is susceptible and </a:t>
            </a:r>
          </a:p>
          <a:p>
            <a:pPr lvl="1"/>
            <a:r>
              <a:rPr lang="en-US" altLang="zh-TW" sz="2400" smtClean="0"/>
              <a:t>the event that vertex j is infected</a:t>
            </a:r>
          </a:p>
          <a:p>
            <a:pPr lvl="1"/>
            <a:r>
              <a:rPr lang="en-US" altLang="zh-TW" sz="2400" smtClean="0"/>
              <a:t>are independent.</a:t>
            </a:r>
          </a:p>
          <a:p>
            <a:r>
              <a:rPr lang="en-US" altLang="zh-TW" sz="2800" smtClean="0"/>
              <a:t>They are clearly not, since they are connected by an edge.</a:t>
            </a:r>
            <a:endParaRPr lang="zh-TW" altLang="en-US" sz="280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5195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871538" y="300038"/>
            <a:ext cx="8162925" cy="1323975"/>
          </a:xfrm>
        </p:spPr>
        <p:txBody>
          <a:bodyPr/>
          <a:lstStyle/>
          <a:p>
            <a:r>
              <a:rPr lang="en-US" altLang="zh-TW" sz="4000" smtClean="0"/>
              <a:t>17.10.1 Pair Approximations (Moment Closure Method)</a:t>
            </a:r>
            <a:endParaRPr lang="zh-TW" altLang="en-US" sz="400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595313" y="1903413"/>
            <a:ext cx="8110537" cy="4191000"/>
          </a:xfrm>
        </p:spPr>
        <p:txBody>
          <a:bodyPr/>
          <a:lstStyle/>
          <a:p>
            <a:r>
              <a:rPr lang="en-US" altLang="zh-TW" sz="2400" smtClean="0"/>
              <a:t>The true equation is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pPr>
              <a:lnSpc>
                <a:spcPct val="150000"/>
              </a:lnSpc>
            </a:pPr>
            <a:r>
              <a:rPr lang="en-US" altLang="zh-TW" sz="2400" smtClean="0"/>
              <a:t>                        is an approximation to the true equation in which we assume that</a:t>
            </a:r>
          </a:p>
          <a:p>
            <a:r>
              <a:rPr lang="en-US" altLang="zh-TW" sz="2400" smtClean="0"/>
              <a:t>However,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/>
              <a:t> 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smtClean="0"/>
              <a:t> are not independent random variables.</a:t>
            </a:r>
          </a:p>
          <a:p>
            <a:r>
              <a:rPr lang="en-US" altLang="zh-TW" sz="2400" smtClean="0"/>
              <a:t>One needs to derive an equation for </a:t>
            </a:r>
            <a:r>
              <a:rPr lang="en-US" altLang="zh-TW" sz="2400" smtClean="0">
                <a:sym typeface="Symbol" panose="05050102010706020507" pitchFamily="18" charset="2"/>
              </a:rPr>
              <a:t>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2400" smtClean="0">
                <a:sym typeface="Symbol" panose="05050102010706020507" pitchFamily="18" charset="2"/>
              </a:rPr>
              <a:t>:</a:t>
            </a:r>
            <a:endParaRPr lang="zh-TW" altLang="en-US" sz="2400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6325"/>
            <a:ext cx="295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78175"/>
            <a:ext cx="2447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962400"/>
            <a:ext cx="20018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661025"/>
            <a:ext cx="7115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 Model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755650" y="1916113"/>
            <a:ext cx="7546975" cy="41910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rgbClr val="FF0000"/>
                </a:solidFill>
              </a:rPr>
              <a:t>Transmission rate </a:t>
            </a:r>
            <a:r>
              <a:rPr lang="en-US" altLang="zh-TW" sz="2400" i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zh-TW" sz="2400" smtClean="0"/>
              <a:t>: the expected number of people contact by a particular person per unit time.</a:t>
            </a:r>
          </a:p>
          <a:p>
            <a:pPr eaLnBrk="1" hangingPunct="1"/>
            <a:r>
              <a:rPr lang="en-US" altLang="zh-TW" sz="2400" smtClean="0"/>
              <a:t>The probability that a person you meet at random being susceptible at time t is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smtClean="0"/>
              <a:t>, and hence an infected person has contact with an average </a:t>
            </a:r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smtClean="0"/>
              <a:t> susceptible people per unit time.</a:t>
            </a:r>
          </a:p>
          <a:p>
            <a:pPr eaLnBrk="1" hangingPunct="1"/>
            <a:r>
              <a:rPr lang="en-US" altLang="zh-TW" sz="2400" smtClean="0"/>
              <a:t>Since there are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/>
              <a:t> infected individuals at time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/>
              <a:t>, the overall average rate of infection will be </a:t>
            </a:r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smtClean="0"/>
              <a:t>.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Pair Approximations</a:t>
            </a:r>
            <a:endParaRPr lang="zh-TW" altLang="en-US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900113" y="1916113"/>
            <a:ext cx="7704137" cy="4191000"/>
          </a:xfrm>
        </p:spPr>
        <p:txBody>
          <a:bodyPr/>
          <a:lstStyle/>
          <a:p>
            <a:r>
              <a:rPr lang="en-US" altLang="zh-TW" sz="2400" smtClean="0"/>
              <a:t>We can approximate the three-variable averages with appropriate combinations of one- and two-variable averages.</a:t>
            </a:r>
          </a:p>
          <a:p>
            <a:r>
              <a:rPr lang="en-US" altLang="zh-TW" sz="2400" smtClean="0"/>
              <a:t>This process is called </a:t>
            </a:r>
            <a:r>
              <a:rPr lang="en-US" altLang="zh-TW" sz="2400" smtClean="0">
                <a:solidFill>
                  <a:srgbClr val="FF0000"/>
                </a:solidFill>
              </a:rPr>
              <a:t>moment closure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Idea: assumption by </a:t>
            </a:r>
            <a:r>
              <a:rPr lang="en-US" altLang="zh-TW" sz="2400" smtClean="0">
                <a:solidFill>
                  <a:srgbClr val="FF0000"/>
                </a:solidFill>
              </a:rPr>
              <a:t>conditional independent</a:t>
            </a:r>
            <a:r>
              <a:rPr lang="en-US" altLang="zh-TW" sz="2400" smtClean="0"/>
              <a:t>.</a:t>
            </a:r>
          </a:p>
          <a:p>
            <a:r>
              <a:rPr lang="en-US" altLang="zh-TW" sz="2400" smtClean="0"/>
              <a:t>If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altLang="zh-TW" sz="2400" smtClean="0"/>
              <a:t> = 1, assume the state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smtClean="0"/>
              <a:t> to be independent of the state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TW" sz="2400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94275"/>
            <a:ext cx="4238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橢圓 1"/>
          <p:cNvSpPr>
            <a:spLocks noChangeArrowheads="1"/>
          </p:cNvSpPr>
          <p:nvPr/>
        </p:nvSpPr>
        <p:spPr bwMode="auto">
          <a:xfrm>
            <a:off x="7115175" y="5022850"/>
            <a:ext cx="503238" cy="4429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</a:t>
            </a:r>
            <a:endParaRPr lang="zh-TW" altLang="en-US" sz="2400"/>
          </a:p>
        </p:txBody>
      </p:sp>
      <p:sp>
        <p:nvSpPr>
          <p:cNvPr id="45062" name="橢圓 5"/>
          <p:cNvSpPr>
            <a:spLocks noChangeArrowheads="1"/>
          </p:cNvSpPr>
          <p:nvPr/>
        </p:nvSpPr>
        <p:spPr bwMode="auto">
          <a:xfrm>
            <a:off x="7772400" y="5821363"/>
            <a:ext cx="503238" cy="444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j</a:t>
            </a:r>
            <a:endParaRPr lang="zh-TW" altLang="en-US" sz="2400"/>
          </a:p>
        </p:txBody>
      </p:sp>
      <p:sp>
        <p:nvSpPr>
          <p:cNvPr id="45063" name="橢圓 6"/>
          <p:cNvSpPr>
            <a:spLocks noChangeArrowheads="1"/>
          </p:cNvSpPr>
          <p:nvPr/>
        </p:nvSpPr>
        <p:spPr bwMode="auto">
          <a:xfrm>
            <a:off x="6775450" y="5821363"/>
            <a:ext cx="503238" cy="444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k</a:t>
            </a:r>
            <a:endParaRPr lang="zh-TW" altLang="en-US" sz="2400"/>
          </a:p>
        </p:txBody>
      </p:sp>
      <p:cxnSp>
        <p:nvCxnSpPr>
          <p:cNvPr id="45064" name="直線接點 3"/>
          <p:cNvCxnSpPr>
            <a:cxnSpLocks noChangeShapeType="1"/>
            <a:stCxn id="45061" idx="5"/>
            <a:endCxn id="45062" idx="1"/>
          </p:cNvCxnSpPr>
          <p:nvPr/>
        </p:nvCxnSpPr>
        <p:spPr bwMode="auto">
          <a:xfrm>
            <a:off x="7545388" y="5400675"/>
            <a:ext cx="300037" cy="4857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直線接點 7"/>
          <p:cNvCxnSpPr>
            <a:cxnSpLocks noChangeShapeType="1"/>
            <a:stCxn id="45063" idx="6"/>
            <a:endCxn id="45062" idx="2"/>
          </p:cNvCxnSpPr>
          <p:nvPr/>
        </p:nvCxnSpPr>
        <p:spPr bwMode="auto">
          <a:xfrm>
            <a:off x="7278688" y="6043613"/>
            <a:ext cx="4937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912813" y="2327275"/>
            <a:ext cx="8110537" cy="3768725"/>
          </a:xfrm>
        </p:spPr>
        <p:txBody>
          <a:bodyPr/>
          <a:lstStyle/>
          <a:p>
            <a:r>
              <a:rPr lang="en-US" altLang="zh-TW" smtClean="0"/>
              <a:t>The above two equations imply that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Similarly,</a:t>
            </a:r>
            <a:endParaRPr lang="zh-TW" alt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04813"/>
            <a:ext cx="8020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58888"/>
            <a:ext cx="8367713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95625"/>
            <a:ext cx="3162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02188"/>
            <a:ext cx="32289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8" name="橢圓 3"/>
          <p:cNvSpPr>
            <a:spLocks noChangeArrowheads="1"/>
          </p:cNvSpPr>
          <p:nvPr/>
        </p:nvSpPr>
        <p:spPr bwMode="auto">
          <a:xfrm>
            <a:off x="7451725" y="4802188"/>
            <a:ext cx="504825" cy="514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l</a:t>
            </a:r>
            <a:endParaRPr lang="zh-TW" altLang="en-US" sz="2400"/>
          </a:p>
        </p:txBody>
      </p:sp>
      <p:sp>
        <p:nvSpPr>
          <p:cNvPr id="46089" name="橢圓 8"/>
          <p:cNvSpPr>
            <a:spLocks noChangeArrowheads="1"/>
          </p:cNvSpPr>
          <p:nvPr/>
        </p:nvSpPr>
        <p:spPr bwMode="auto">
          <a:xfrm>
            <a:off x="8045450" y="5621338"/>
            <a:ext cx="503238" cy="514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j</a:t>
            </a:r>
            <a:endParaRPr lang="zh-TW" altLang="en-US" sz="2400"/>
          </a:p>
        </p:txBody>
      </p:sp>
      <p:sp>
        <p:nvSpPr>
          <p:cNvPr id="46090" name="橢圓 9"/>
          <p:cNvSpPr>
            <a:spLocks noChangeArrowheads="1"/>
          </p:cNvSpPr>
          <p:nvPr/>
        </p:nvSpPr>
        <p:spPr bwMode="auto">
          <a:xfrm>
            <a:off x="6875463" y="5621338"/>
            <a:ext cx="504825" cy="514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</a:t>
            </a:r>
            <a:endParaRPr lang="zh-TW" altLang="en-US" sz="2400"/>
          </a:p>
        </p:txBody>
      </p:sp>
      <p:cxnSp>
        <p:nvCxnSpPr>
          <p:cNvPr id="46091" name="直線接點 5"/>
          <p:cNvCxnSpPr>
            <a:cxnSpLocks noChangeShapeType="1"/>
            <a:stCxn id="46088" idx="3"/>
            <a:endCxn id="46090" idx="7"/>
          </p:cNvCxnSpPr>
          <p:nvPr/>
        </p:nvCxnSpPr>
        <p:spPr bwMode="auto">
          <a:xfrm flipH="1">
            <a:off x="7307263" y="5240338"/>
            <a:ext cx="219075" cy="45561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直線接點 7"/>
          <p:cNvCxnSpPr>
            <a:cxnSpLocks noChangeShapeType="1"/>
            <a:stCxn id="46090" idx="6"/>
            <a:endCxn id="46089" idx="2"/>
          </p:cNvCxnSpPr>
          <p:nvPr/>
        </p:nvCxnSpPr>
        <p:spPr bwMode="auto">
          <a:xfrm>
            <a:off x="7380288" y="5878513"/>
            <a:ext cx="665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1"/>
          </p:nvPr>
        </p:nvSpPr>
        <p:spPr>
          <a:xfrm>
            <a:off x="684213" y="1233488"/>
            <a:ext cx="8110537" cy="5008562"/>
          </a:xfrm>
        </p:spPr>
        <p:txBody>
          <a:bodyPr/>
          <a:lstStyle/>
          <a:p>
            <a:r>
              <a:rPr lang="en-US" altLang="zh-TW" sz="2800" smtClean="0"/>
              <a:t>It still contains a new term </a:t>
            </a:r>
            <a:r>
              <a:rPr lang="en-US" altLang="zh-TW" sz="2800" smtClean="0">
                <a:sym typeface="Symbol" panose="05050102010706020507" pitchFamily="18" charset="2"/>
              </a:rPr>
              <a:t></a:t>
            </a:r>
            <a:r>
              <a:rPr lang="en-US" altLang="zh-TW" sz="2800" smtClean="0"/>
              <a:t>s</a:t>
            </a:r>
            <a:r>
              <a:rPr lang="en-US" altLang="zh-TW" sz="2800" baseline="-25000" smtClean="0"/>
              <a:t>i</a:t>
            </a:r>
            <a:r>
              <a:rPr lang="en-US" altLang="zh-TW" sz="2800" smtClean="0"/>
              <a:t>s</a:t>
            </a:r>
            <a:r>
              <a:rPr lang="en-US" altLang="zh-TW" sz="2800" baseline="-25000" smtClean="0"/>
              <a:t>j</a:t>
            </a:r>
            <a:r>
              <a:rPr lang="en-US" altLang="zh-TW" sz="2800" smtClean="0">
                <a:sym typeface="Symbol" panose="05050102010706020507" pitchFamily="18" charset="2"/>
              </a:rPr>
              <a:t></a:t>
            </a:r>
          </a:p>
          <a:p>
            <a:r>
              <a:rPr lang="en-US" altLang="zh-TW" sz="2800" smtClean="0">
                <a:sym typeface="Symbol" panose="05050102010706020507" pitchFamily="18" charset="2"/>
              </a:rPr>
              <a:t>But, this term can be rewritten as</a:t>
            </a:r>
          </a:p>
          <a:p>
            <a:endParaRPr lang="en-US" altLang="zh-TW" sz="2800" smtClean="0">
              <a:sym typeface="Symbol" panose="05050102010706020507" pitchFamily="18" charset="2"/>
            </a:endParaRPr>
          </a:p>
          <a:p>
            <a:r>
              <a:rPr lang="en-US" altLang="zh-TW" sz="2800" smtClean="0">
                <a:sym typeface="Symbol" panose="05050102010706020507" pitchFamily="18" charset="2"/>
              </a:rPr>
              <a:t>The equation becomes</a:t>
            </a:r>
          </a:p>
          <a:p>
            <a:endParaRPr lang="en-US" altLang="zh-TW" sz="2800" smtClean="0">
              <a:sym typeface="Symbol" panose="05050102010706020507" pitchFamily="18" charset="2"/>
            </a:endParaRPr>
          </a:p>
          <a:p>
            <a:endParaRPr lang="en-US" altLang="zh-TW" sz="2800" smtClean="0">
              <a:sym typeface="Symbol" panose="05050102010706020507" pitchFamily="18" charset="2"/>
            </a:endParaRPr>
          </a:p>
          <a:p>
            <a:r>
              <a:rPr lang="en-US" altLang="zh-TW" sz="2800" smtClean="0">
                <a:sym typeface="Symbol" panose="05050102010706020507" pitchFamily="18" charset="2"/>
              </a:rPr>
              <a:t>This equation can be simplified</a:t>
            </a:r>
          </a:p>
          <a:p>
            <a:r>
              <a:rPr lang="en-US" altLang="zh-TW" sz="2800" smtClean="0"/>
              <a:t>Define p</a:t>
            </a:r>
            <a:r>
              <a:rPr lang="en-US" altLang="zh-TW" sz="2800" baseline="-25000" smtClean="0"/>
              <a:t>ij</a:t>
            </a:r>
            <a:r>
              <a:rPr lang="en-US" altLang="zh-TW" sz="2800" smtClean="0"/>
              <a:t> to be the conditional probability that j is infected given that i is not:</a:t>
            </a:r>
            <a:endParaRPr lang="zh-TW" altLang="en-US" sz="2800" smtClean="0"/>
          </a:p>
          <a:p>
            <a:endParaRPr lang="zh-TW" altLang="en-US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2596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43138"/>
            <a:ext cx="52562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7563"/>
            <a:ext cx="79057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2463"/>
            <a:ext cx="666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912813" y="4273550"/>
            <a:ext cx="8110537" cy="2035175"/>
          </a:xfrm>
        </p:spPr>
        <p:txBody>
          <a:bodyPr/>
          <a:lstStyle/>
          <a:p>
            <a:r>
              <a:rPr lang="en-US" altLang="zh-TW" sz="2800" smtClean="0"/>
              <a:t>All but one of the terms in the two sums cancel out, leaving a simple equation:</a:t>
            </a:r>
            <a:endParaRPr lang="zh-TW" altLang="en-US" sz="280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5763"/>
            <a:ext cx="7669212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541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1"/>
          </p:nvPr>
        </p:nvSpPr>
        <p:spPr>
          <a:xfrm>
            <a:off x="912813" y="1125538"/>
            <a:ext cx="8110537" cy="4970462"/>
          </a:xfrm>
        </p:spPr>
        <p:txBody>
          <a:bodyPr/>
          <a:lstStyle/>
          <a:p>
            <a:r>
              <a:rPr lang="en-US" altLang="zh-TW" smtClean="0"/>
              <a:t>The above equation can be rewritten in terms of p</a:t>
            </a:r>
            <a:r>
              <a:rPr lang="en-US" altLang="zh-TW" baseline="-25000" smtClean="0"/>
              <a:t>ij</a:t>
            </a:r>
            <a:r>
              <a:rPr lang="en-US" altLang="zh-TW" smtClean="0"/>
              <a:t>: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The solution is</a:t>
            </a:r>
            <a:endParaRPr lang="zh-TW" alt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295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205038"/>
            <a:ext cx="35242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3967163"/>
            <a:ext cx="6505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0713"/>
            <a:ext cx="71628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矩形圖說文字 4"/>
          <p:cNvSpPr>
            <a:spLocks noChangeArrowheads="1"/>
          </p:cNvSpPr>
          <p:nvPr/>
        </p:nvSpPr>
        <p:spPr bwMode="auto">
          <a:xfrm>
            <a:off x="5435600" y="5256213"/>
            <a:ext cx="3024188" cy="504825"/>
          </a:xfrm>
          <a:prstGeom prst="wedgeRectCallout">
            <a:avLst>
              <a:gd name="adj1" fmla="val -84579"/>
              <a:gd name="adj2" fmla="val -411375"/>
            </a:avLst>
          </a:prstGeom>
          <a:solidFill>
            <a:schemeClr val="accent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Pair approximation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827088" y="522288"/>
            <a:ext cx="8110537" cy="5546725"/>
          </a:xfrm>
        </p:spPr>
        <p:txBody>
          <a:bodyPr/>
          <a:lstStyle/>
          <a:p>
            <a:r>
              <a:rPr lang="en-US" altLang="zh-TW" sz="2800" smtClean="0"/>
              <a:t>Pair approximations work well for tree-like networks.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r>
              <a:rPr lang="en-US" altLang="zh-TW" sz="2800" smtClean="0"/>
              <a:t>A configuration model is essentially a tree-like network.</a:t>
            </a:r>
          </a:p>
          <a:p>
            <a:r>
              <a:rPr lang="en-US" altLang="zh-TW" sz="2800" smtClean="0"/>
              <a:t>For networks with a lot of short loops, this approximation may not work well.</a:t>
            </a:r>
            <a:endParaRPr lang="zh-TW" altLang="en-US" sz="2800" smtClean="0"/>
          </a:p>
        </p:txBody>
      </p:sp>
      <p:sp>
        <p:nvSpPr>
          <p:cNvPr id="51203" name="橢圓 3"/>
          <p:cNvSpPr>
            <a:spLocks noChangeArrowheads="1"/>
          </p:cNvSpPr>
          <p:nvPr/>
        </p:nvSpPr>
        <p:spPr bwMode="auto">
          <a:xfrm>
            <a:off x="3219450" y="1557338"/>
            <a:ext cx="855663" cy="8556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</a:t>
            </a:r>
            <a:endParaRPr lang="zh-TW" altLang="en-US" sz="2400"/>
          </a:p>
        </p:txBody>
      </p:sp>
      <p:sp>
        <p:nvSpPr>
          <p:cNvPr id="51204" name="橢圓 4"/>
          <p:cNvSpPr>
            <a:spLocks noChangeArrowheads="1"/>
          </p:cNvSpPr>
          <p:nvPr/>
        </p:nvSpPr>
        <p:spPr bwMode="auto">
          <a:xfrm>
            <a:off x="4265613" y="2743200"/>
            <a:ext cx="854075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j</a:t>
            </a:r>
            <a:endParaRPr lang="zh-TW" altLang="en-US" sz="2400"/>
          </a:p>
        </p:txBody>
      </p:sp>
      <p:sp>
        <p:nvSpPr>
          <p:cNvPr id="51205" name="橢圓 5"/>
          <p:cNvSpPr>
            <a:spLocks noChangeArrowheads="1"/>
          </p:cNvSpPr>
          <p:nvPr/>
        </p:nvSpPr>
        <p:spPr bwMode="auto">
          <a:xfrm>
            <a:off x="2792413" y="2743200"/>
            <a:ext cx="855662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k</a:t>
            </a:r>
            <a:endParaRPr lang="zh-TW" altLang="en-US" sz="2400"/>
          </a:p>
        </p:txBody>
      </p:sp>
      <p:cxnSp>
        <p:nvCxnSpPr>
          <p:cNvPr id="51206" name="直線接點 6"/>
          <p:cNvCxnSpPr>
            <a:cxnSpLocks noChangeShapeType="1"/>
            <a:stCxn id="51203" idx="5"/>
            <a:endCxn id="51204" idx="1"/>
          </p:cNvCxnSpPr>
          <p:nvPr/>
        </p:nvCxnSpPr>
        <p:spPr bwMode="auto">
          <a:xfrm>
            <a:off x="3949700" y="2287588"/>
            <a:ext cx="441325" cy="5810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直線接點 11"/>
          <p:cNvCxnSpPr>
            <a:cxnSpLocks noChangeShapeType="1"/>
            <a:stCxn id="51205" idx="6"/>
            <a:endCxn id="51204" idx="2"/>
          </p:cNvCxnSpPr>
          <p:nvPr/>
        </p:nvCxnSpPr>
        <p:spPr bwMode="auto">
          <a:xfrm>
            <a:off x="3648075" y="3171825"/>
            <a:ext cx="6175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871538" y="300038"/>
            <a:ext cx="8162925" cy="1323975"/>
          </a:xfrm>
        </p:spPr>
        <p:txBody>
          <a:bodyPr/>
          <a:lstStyle/>
          <a:p>
            <a:r>
              <a:rPr lang="en-US" altLang="zh-TW" sz="4000" smtClean="0"/>
              <a:t>17.10.2 Degree-based Approximation for SI Models</a:t>
            </a:r>
            <a:endParaRPr lang="zh-TW" altLang="en-US" sz="4000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Consider a configuration model in which a disease is spreading.</a:t>
            </a:r>
          </a:p>
          <a:p>
            <a:r>
              <a:rPr lang="en-US" altLang="zh-TW" sz="2400" smtClean="0"/>
              <a:t>As before, we focus on outbreaks taking place in the giant component.</a:t>
            </a:r>
          </a:p>
          <a:p>
            <a:r>
              <a:rPr lang="en-US" altLang="zh-TW" sz="2400" smtClean="0"/>
              <a:t>This method was pioneered by Pastor-Satorras and coworkers.</a:t>
            </a:r>
          </a:p>
          <a:p>
            <a:r>
              <a:rPr lang="en-US" altLang="zh-TW" sz="2400" smtClean="0"/>
              <a:t>It assumes that all vertices of the same degree have the same probability of infection at any time.</a:t>
            </a:r>
          </a:p>
          <a:p>
            <a:pPr lvl="1"/>
            <a:r>
              <a:rPr lang="en-US" altLang="zh-TW" sz="2000" smtClean="0"/>
              <a:t>This may not be a realistic assumption, but it allows an elegant analysis.</a:t>
            </a: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549275"/>
            <a:ext cx="7907337" cy="5546725"/>
          </a:xfrm>
        </p:spPr>
        <p:txBody>
          <a:bodyPr/>
          <a:lstStyle/>
          <a:p>
            <a:r>
              <a:rPr lang="en-US" altLang="zh-TW" sz="2400" smtClean="0"/>
              <a:t>Let s</a:t>
            </a:r>
            <a:r>
              <a:rPr lang="en-US" altLang="zh-TW" sz="2400" baseline="-25000" smtClean="0"/>
              <a:t>k</a:t>
            </a:r>
            <a:r>
              <a:rPr lang="en-US" altLang="zh-TW" sz="2400" smtClean="0"/>
              <a:t>(t) and x</a:t>
            </a:r>
            <a:r>
              <a:rPr lang="en-US" altLang="zh-TW" sz="2400" baseline="-25000" smtClean="0"/>
              <a:t>k</a:t>
            </a:r>
            <a:r>
              <a:rPr lang="en-US" altLang="zh-TW" sz="2400" smtClean="0"/>
              <a:t>(t) be the probabilities that a vertex of degree k is susceptible or infected at time t.</a:t>
            </a:r>
          </a:p>
          <a:p>
            <a:r>
              <a:rPr lang="en-US" altLang="zh-TW" sz="2400" smtClean="0"/>
              <a:t>Now consider a susceptible vertex A. </a:t>
            </a:r>
          </a:p>
          <a:p>
            <a:r>
              <a:rPr lang="en-US" altLang="zh-TW" sz="2400" smtClean="0"/>
              <a:t>A becomes infected because of one of its neighbors, say vertex B.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3251" name="內容版面配置區 22"/>
          <p:cNvSpPr>
            <a:spLocks noGrp="1"/>
          </p:cNvSpPr>
          <p:nvPr>
            <p:ph sz="half" idx="2"/>
          </p:nvPr>
        </p:nvSpPr>
        <p:spPr>
          <a:xfrm>
            <a:off x="971550" y="3068638"/>
            <a:ext cx="5113338" cy="3384550"/>
          </a:xfrm>
        </p:spPr>
        <p:txBody>
          <a:bodyPr/>
          <a:lstStyle/>
          <a:p>
            <a:r>
              <a:rPr lang="en-US" altLang="zh-TW" sz="2400" smtClean="0"/>
              <a:t>Vertex B is infected due to one of its neighbors.</a:t>
            </a:r>
          </a:p>
          <a:p>
            <a:pPr lvl="1"/>
            <a:r>
              <a:rPr lang="en-US" altLang="zh-TW" smtClean="0"/>
              <a:t>These neighbors must not be A, since A is not infected.</a:t>
            </a:r>
          </a:p>
          <a:p>
            <a:pPr lvl="1"/>
            <a:r>
              <a:rPr lang="en-US" altLang="zh-TW" smtClean="0"/>
              <a:t>The probability that B is infected depends on the excess degree distribution.</a:t>
            </a:r>
            <a:endParaRPr lang="zh-TW" altLang="en-US" smtClean="0"/>
          </a:p>
        </p:txBody>
      </p:sp>
      <p:sp>
        <p:nvSpPr>
          <p:cNvPr id="53252" name="橢圓 1"/>
          <p:cNvSpPr>
            <a:spLocks noChangeArrowheads="1"/>
          </p:cNvSpPr>
          <p:nvPr/>
        </p:nvSpPr>
        <p:spPr bwMode="auto">
          <a:xfrm>
            <a:off x="6203950" y="3789363"/>
            <a:ext cx="1009650" cy="935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A</a:t>
            </a:r>
            <a:endParaRPr lang="zh-TW" altLang="en-US" sz="2400"/>
          </a:p>
        </p:txBody>
      </p:sp>
      <p:sp>
        <p:nvSpPr>
          <p:cNvPr id="53253" name="橢圓 4"/>
          <p:cNvSpPr>
            <a:spLocks noChangeArrowheads="1"/>
          </p:cNvSpPr>
          <p:nvPr/>
        </p:nvSpPr>
        <p:spPr bwMode="auto">
          <a:xfrm>
            <a:off x="7740650" y="3789363"/>
            <a:ext cx="1008063" cy="935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B</a:t>
            </a:r>
            <a:endParaRPr lang="zh-TW" altLang="en-US" sz="2400"/>
          </a:p>
        </p:txBody>
      </p:sp>
      <p:cxnSp>
        <p:nvCxnSpPr>
          <p:cNvPr id="53254" name="直線接點 5"/>
          <p:cNvCxnSpPr>
            <a:cxnSpLocks noChangeShapeType="1"/>
            <a:endCxn id="53253" idx="2"/>
          </p:cNvCxnSpPr>
          <p:nvPr/>
        </p:nvCxnSpPr>
        <p:spPr bwMode="auto">
          <a:xfrm>
            <a:off x="7213600" y="4257675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文字方塊 6"/>
          <p:cNvSpPr txBox="1">
            <a:spLocks noChangeArrowheads="1"/>
          </p:cNvSpPr>
          <p:nvPr/>
        </p:nvSpPr>
        <p:spPr bwMode="auto">
          <a:xfrm>
            <a:off x="6511925" y="4854575"/>
            <a:ext cx="39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</a:t>
            </a:r>
            <a:endParaRPr lang="zh-TW" altLang="en-US" sz="2400"/>
          </a:p>
        </p:txBody>
      </p:sp>
      <p:sp>
        <p:nvSpPr>
          <p:cNvPr id="53256" name="文字方塊 7"/>
          <p:cNvSpPr txBox="1">
            <a:spLocks noChangeArrowheads="1"/>
          </p:cNvSpPr>
          <p:nvPr/>
        </p:nvSpPr>
        <p:spPr bwMode="auto">
          <a:xfrm>
            <a:off x="8064500" y="4849813"/>
            <a:ext cx="31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</a:t>
            </a:r>
            <a:endParaRPr lang="zh-TW" altLang="en-US" sz="2400"/>
          </a:p>
        </p:txBody>
      </p:sp>
      <p:cxnSp>
        <p:nvCxnSpPr>
          <p:cNvPr id="53257" name="直線接點 9"/>
          <p:cNvCxnSpPr>
            <a:cxnSpLocks noChangeShapeType="1"/>
            <a:stCxn id="53253" idx="1"/>
          </p:cNvCxnSpPr>
          <p:nvPr/>
        </p:nvCxnSpPr>
        <p:spPr bwMode="auto">
          <a:xfrm flipH="1" flipV="1">
            <a:off x="7740650" y="3644900"/>
            <a:ext cx="147638" cy="2809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直線接點 11"/>
          <p:cNvCxnSpPr>
            <a:cxnSpLocks noChangeShapeType="1"/>
            <a:stCxn id="53253" idx="0"/>
          </p:cNvCxnSpPr>
          <p:nvPr/>
        </p:nvCxnSpPr>
        <p:spPr bwMode="auto">
          <a:xfrm flipV="1">
            <a:off x="8243888" y="3429000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直線接點 13"/>
          <p:cNvCxnSpPr>
            <a:cxnSpLocks noChangeShapeType="1"/>
            <a:stCxn id="53253" idx="7"/>
          </p:cNvCxnSpPr>
          <p:nvPr/>
        </p:nvCxnSpPr>
        <p:spPr bwMode="auto">
          <a:xfrm flipV="1">
            <a:off x="8601075" y="3789363"/>
            <a:ext cx="147638" cy="1365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直線接點 15"/>
          <p:cNvCxnSpPr>
            <a:cxnSpLocks noChangeShapeType="1"/>
            <a:stCxn id="53253" idx="5"/>
          </p:cNvCxnSpPr>
          <p:nvPr/>
        </p:nvCxnSpPr>
        <p:spPr bwMode="auto">
          <a:xfrm>
            <a:off x="8601075" y="4587875"/>
            <a:ext cx="147638" cy="261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直線接點 17"/>
          <p:cNvCxnSpPr>
            <a:cxnSpLocks noChangeShapeType="1"/>
            <a:stCxn id="53253" idx="3"/>
          </p:cNvCxnSpPr>
          <p:nvPr/>
        </p:nvCxnSpPr>
        <p:spPr bwMode="auto">
          <a:xfrm flipH="1">
            <a:off x="7740650" y="4587875"/>
            <a:ext cx="147638" cy="2667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2" name="直線接點 19"/>
          <p:cNvCxnSpPr>
            <a:cxnSpLocks noChangeShapeType="1"/>
            <a:stCxn id="53253" idx="6"/>
          </p:cNvCxnSpPr>
          <p:nvPr/>
        </p:nvCxnSpPr>
        <p:spPr bwMode="auto">
          <a:xfrm>
            <a:off x="8748713" y="4257675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404813"/>
            <a:ext cx="7848600" cy="3816350"/>
          </a:xfrm>
        </p:spPr>
        <p:txBody>
          <a:bodyPr/>
          <a:lstStyle/>
          <a:p>
            <a:r>
              <a:rPr lang="en-US" altLang="zh-TW" smtClean="0"/>
              <a:t>Consider the probability that A becomes infected between time t and t+dt.</a:t>
            </a:r>
          </a:p>
          <a:p>
            <a:r>
              <a:rPr lang="en-US" altLang="zh-TW" smtClean="0"/>
              <a:t>A must catch the disease from one of its neighbors.</a:t>
            </a:r>
          </a:p>
          <a:p>
            <a:r>
              <a:rPr lang="en-US" altLang="zh-TW" smtClean="0"/>
              <a:t>The probability that B is infected is x</a:t>
            </a:r>
            <a:r>
              <a:rPr lang="en-US" altLang="zh-TW" baseline="-25000" smtClean="0"/>
              <a:t>k</a:t>
            </a:r>
            <a:r>
              <a:rPr lang="en-US" altLang="zh-TW" smtClean="0"/>
              <a:t> where k is the excess degree of B.</a:t>
            </a:r>
          </a:p>
          <a:p>
            <a:r>
              <a:rPr lang="en-US" altLang="zh-TW" smtClean="0"/>
              <a:t>The probability v(t) that a neighbor is infected is</a:t>
            </a:r>
          </a:p>
          <a:p>
            <a:endParaRPr lang="zh-TW" altLang="en-US" smtClean="0"/>
          </a:p>
        </p:txBody>
      </p:sp>
      <p:sp>
        <p:nvSpPr>
          <p:cNvPr id="54275" name="內容版面配置區 3"/>
          <p:cNvSpPr>
            <a:spLocks noGrp="1"/>
          </p:cNvSpPr>
          <p:nvPr>
            <p:ph sz="half" idx="2"/>
          </p:nvPr>
        </p:nvSpPr>
        <p:spPr>
          <a:xfrm>
            <a:off x="977900" y="5103813"/>
            <a:ext cx="7427913" cy="1155700"/>
          </a:xfrm>
        </p:spPr>
        <p:txBody>
          <a:bodyPr/>
          <a:lstStyle/>
          <a:p>
            <a:r>
              <a:rPr lang="en-US" altLang="zh-TW" smtClean="0"/>
              <a:t>The probability of transmission from a given neighbor is </a:t>
            </a:r>
            <a:r>
              <a:rPr lang="en-US" altLang="zh-TW" smtClean="0">
                <a:latin typeface="Symbol" panose="05050102010706020507" pitchFamily="18" charset="2"/>
              </a:rPr>
              <a:t>b</a:t>
            </a:r>
            <a:r>
              <a:rPr lang="en-US" altLang="zh-TW" smtClean="0"/>
              <a:t>v(t)dt. </a:t>
            </a:r>
            <a:endParaRPr lang="zh-TW" altLang="en-US" smtClean="0"/>
          </a:p>
        </p:txBody>
      </p:sp>
      <p:sp>
        <p:nvSpPr>
          <p:cNvPr id="54276" name="橢圓 4"/>
          <p:cNvSpPr>
            <a:spLocks noChangeArrowheads="1"/>
          </p:cNvSpPr>
          <p:nvPr/>
        </p:nvSpPr>
        <p:spPr bwMode="auto">
          <a:xfrm>
            <a:off x="6203950" y="3789363"/>
            <a:ext cx="1009650" cy="935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A</a:t>
            </a:r>
            <a:endParaRPr lang="zh-TW" altLang="en-US" sz="2400"/>
          </a:p>
        </p:txBody>
      </p:sp>
      <p:sp>
        <p:nvSpPr>
          <p:cNvPr id="54277" name="橢圓 5"/>
          <p:cNvSpPr>
            <a:spLocks noChangeArrowheads="1"/>
          </p:cNvSpPr>
          <p:nvPr/>
        </p:nvSpPr>
        <p:spPr bwMode="auto">
          <a:xfrm>
            <a:off x="7740650" y="3789363"/>
            <a:ext cx="1008063" cy="935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B</a:t>
            </a:r>
            <a:endParaRPr lang="zh-TW" altLang="en-US" sz="2400"/>
          </a:p>
        </p:txBody>
      </p:sp>
      <p:cxnSp>
        <p:nvCxnSpPr>
          <p:cNvPr id="54278" name="直線接點 6"/>
          <p:cNvCxnSpPr>
            <a:cxnSpLocks noChangeShapeType="1"/>
            <a:endCxn id="54277" idx="2"/>
          </p:cNvCxnSpPr>
          <p:nvPr/>
        </p:nvCxnSpPr>
        <p:spPr bwMode="auto">
          <a:xfrm>
            <a:off x="7213600" y="4257675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文字方塊 7"/>
          <p:cNvSpPr txBox="1">
            <a:spLocks noChangeArrowheads="1"/>
          </p:cNvSpPr>
          <p:nvPr/>
        </p:nvSpPr>
        <p:spPr bwMode="auto">
          <a:xfrm>
            <a:off x="6511925" y="4854575"/>
            <a:ext cx="39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</a:t>
            </a:r>
            <a:endParaRPr lang="zh-TW" altLang="en-US" sz="2400"/>
          </a:p>
        </p:txBody>
      </p:sp>
      <p:sp>
        <p:nvSpPr>
          <p:cNvPr id="54280" name="文字方塊 8"/>
          <p:cNvSpPr txBox="1">
            <a:spLocks noChangeArrowheads="1"/>
          </p:cNvSpPr>
          <p:nvPr/>
        </p:nvSpPr>
        <p:spPr bwMode="auto">
          <a:xfrm>
            <a:off x="8064500" y="4849813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F</a:t>
            </a:r>
            <a:endParaRPr lang="zh-TW" altLang="en-US" sz="2400"/>
          </a:p>
        </p:txBody>
      </p:sp>
      <p:cxnSp>
        <p:nvCxnSpPr>
          <p:cNvPr id="54281" name="直線接點 9"/>
          <p:cNvCxnSpPr>
            <a:cxnSpLocks noChangeShapeType="1"/>
            <a:stCxn id="54277" idx="1"/>
          </p:cNvCxnSpPr>
          <p:nvPr/>
        </p:nvCxnSpPr>
        <p:spPr bwMode="auto">
          <a:xfrm flipH="1" flipV="1">
            <a:off x="7740650" y="3644900"/>
            <a:ext cx="147638" cy="2809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直線接點 10"/>
          <p:cNvCxnSpPr>
            <a:cxnSpLocks noChangeShapeType="1"/>
            <a:stCxn id="54277" idx="0"/>
          </p:cNvCxnSpPr>
          <p:nvPr/>
        </p:nvCxnSpPr>
        <p:spPr bwMode="auto">
          <a:xfrm flipV="1">
            <a:off x="8243888" y="3429000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3" name="直線接點 11"/>
          <p:cNvCxnSpPr>
            <a:cxnSpLocks noChangeShapeType="1"/>
            <a:stCxn id="54277" idx="7"/>
          </p:cNvCxnSpPr>
          <p:nvPr/>
        </p:nvCxnSpPr>
        <p:spPr bwMode="auto">
          <a:xfrm flipV="1">
            <a:off x="8601075" y="3789363"/>
            <a:ext cx="147638" cy="1365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直線接點 12"/>
          <p:cNvCxnSpPr>
            <a:cxnSpLocks noChangeShapeType="1"/>
            <a:stCxn id="54277" idx="5"/>
          </p:cNvCxnSpPr>
          <p:nvPr/>
        </p:nvCxnSpPr>
        <p:spPr bwMode="auto">
          <a:xfrm>
            <a:off x="8601075" y="4587875"/>
            <a:ext cx="147638" cy="261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直線接點 13"/>
          <p:cNvCxnSpPr>
            <a:cxnSpLocks noChangeShapeType="1"/>
            <a:stCxn id="54277" idx="3"/>
          </p:cNvCxnSpPr>
          <p:nvPr/>
        </p:nvCxnSpPr>
        <p:spPr bwMode="auto">
          <a:xfrm flipH="1">
            <a:off x="7740650" y="4587875"/>
            <a:ext cx="147638" cy="2667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直線接點 14"/>
          <p:cNvCxnSpPr>
            <a:cxnSpLocks noChangeShapeType="1"/>
            <a:stCxn id="54277" idx="6"/>
          </p:cNvCxnSpPr>
          <p:nvPr/>
        </p:nvCxnSpPr>
        <p:spPr bwMode="auto">
          <a:xfrm>
            <a:off x="8748713" y="4257675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2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86238"/>
            <a:ext cx="244792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pPr eaLnBrk="1" hangingPunct="1"/>
            <a:r>
              <a:rPr lang="en-US" altLang="zh-TW" smtClean="0"/>
              <a:t>Differential Equations for the SI Model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691437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We can write differential equations for the rate of change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/>
              <a:t> 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/>
              <a:t> respectively: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en-US" altLang="zh-TW" sz="2400" smtClean="0"/>
              <a:t>The mathematical model for the spread of disease is called the </a:t>
            </a:r>
            <a:r>
              <a:rPr lang="en-US" altLang="zh-TW" sz="2400" smtClean="0">
                <a:solidFill>
                  <a:srgbClr val="FF0000"/>
                </a:solidFill>
              </a:rPr>
              <a:t>fully mixed susceptible-infected model</a:t>
            </a:r>
            <a:r>
              <a:rPr lang="en-US" altLang="zh-TW" sz="2400" smtClean="0"/>
              <a:t>, or </a:t>
            </a:r>
            <a:r>
              <a:rPr lang="en-US" altLang="zh-TW" sz="2400" smtClean="0">
                <a:solidFill>
                  <a:srgbClr val="FF0000"/>
                </a:solidFill>
              </a:rPr>
              <a:t>SI model </a:t>
            </a:r>
            <a:r>
              <a:rPr lang="en-US" altLang="zh-TW" sz="2400" smtClean="0"/>
              <a:t>for short.</a:t>
            </a:r>
            <a:endParaRPr lang="zh-TW" altLang="en-US" sz="240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15541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44900"/>
            <a:ext cx="17446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404813"/>
            <a:ext cx="7704137" cy="5976937"/>
          </a:xfrm>
        </p:spPr>
        <p:txBody>
          <a:bodyPr/>
          <a:lstStyle/>
          <a:p>
            <a:r>
              <a:rPr lang="en-US" altLang="zh-TW" smtClean="0"/>
              <a:t>The probability of transmission from any neighbor is </a:t>
            </a:r>
            <a:r>
              <a:rPr lang="en-US" altLang="zh-TW" smtClean="0">
                <a:latin typeface="Symbol" panose="05050102010706020507" pitchFamily="18" charset="2"/>
              </a:rPr>
              <a:t>b</a:t>
            </a:r>
            <a:r>
              <a:rPr lang="en-US" altLang="zh-TW" smtClean="0"/>
              <a:t>kv(t)dt, where k is the degree of vertex A.</a:t>
            </a:r>
          </a:p>
          <a:p>
            <a:r>
              <a:rPr lang="en-US" altLang="zh-TW" smtClean="0"/>
              <a:t>Since we require A be susceptive, with probability s</a:t>
            </a:r>
            <a:r>
              <a:rPr lang="en-US" altLang="zh-TW" baseline="-25000" smtClean="0"/>
              <a:t>k</a:t>
            </a:r>
            <a:r>
              <a:rPr lang="en-US" altLang="zh-TW" smtClean="0"/>
              <a:t>(t), the rate of change of probability is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One can integrate the equation to get the solution</a:t>
            </a:r>
            <a:endParaRPr lang="zh-TW" altLang="en-US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13100"/>
            <a:ext cx="20891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157788"/>
            <a:ext cx="4238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2"/>
          <p:cNvSpPr>
            <a:spLocks noGrp="1"/>
          </p:cNvSpPr>
          <p:nvPr>
            <p:ph sz="half" idx="1"/>
          </p:nvPr>
        </p:nvSpPr>
        <p:spPr>
          <a:xfrm>
            <a:off x="898525" y="404813"/>
            <a:ext cx="7705725" cy="5976937"/>
          </a:xfrm>
        </p:spPr>
        <p:txBody>
          <a:bodyPr/>
          <a:lstStyle/>
          <a:p>
            <a:r>
              <a:rPr lang="en-US" altLang="zh-TW" smtClean="0"/>
              <a:t>The solution is of the form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Writing x</a:t>
            </a:r>
            <a:r>
              <a:rPr lang="en-US" altLang="zh-TW" baseline="-25000" smtClean="0"/>
              <a:t>k</a:t>
            </a:r>
            <a:r>
              <a:rPr lang="en-US" altLang="zh-TW" smtClean="0"/>
              <a:t>=1-s</a:t>
            </a:r>
            <a:r>
              <a:rPr lang="en-US" altLang="zh-TW" baseline="-25000" smtClean="0"/>
              <a:t>k</a:t>
            </a:r>
            <a:r>
              <a:rPr lang="en-US" altLang="zh-TW" smtClean="0"/>
              <a:t> and substituting the equation in the red box into the equation in the blue box, we get</a:t>
            </a:r>
            <a:endParaRPr lang="zh-TW" altLang="en-US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38225"/>
            <a:ext cx="2635250" cy="719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16113"/>
            <a:ext cx="3743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437063"/>
            <a:ext cx="6800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516563"/>
            <a:ext cx="2449512" cy="911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內容版面配置區 2"/>
          <p:cNvSpPr>
            <a:spLocks noGrp="1"/>
          </p:cNvSpPr>
          <p:nvPr>
            <p:ph sz="half" idx="1"/>
          </p:nvPr>
        </p:nvSpPr>
        <p:spPr>
          <a:xfrm>
            <a:off x="827088" y="404813"/>
            <a:ext cx="7848600" cy="6048375"/>
          </a:xfrm>
        </p:spPr>
        <p:txBody>
          <a:bodyPr/>
          <a:lstStyle/>
          <a:p>
            <a:r>
              <a:rPr lang="en-US" altLang="zh-TW" smtClean="0"/>
              <a:t>To derive a differential equation for u(t), substitute the equation in the red box into the equation in the blue box and get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This is a straightforward equation that can be solved by integration.</a:t>
            </a:r>
            <a:endParaRPr lang="zh-TW" altLang="en-US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82988"/>
            <a:ext cx="263525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1875"/>
            <a:ext cx="2087562" cy="936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4314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Some Long Time and Short Time Properties</a:t>
            </a:r>
            <a:endParaRPr lang="zh-TW" altLang="en-US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7762875" cy="4548188"/>
          </a:xfrm>
        </p:spPr>
        <p:txBody>
          <a:bodyPr/>
          <a:lstStyle/>
          <a:p>
            <a:r>
              <a:rPr lang="en-US" altLang="zh-TW" smtClean="0"/>
              <a:t>From the definition of u(t), u(0)=1.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v(t) is positive and non-decreasing, the above equation implies that u(t) always decreases and tends to 0 when t is large.</a:t>
            </a:r>
            <a:endParaRPr lang="zh-TW" altLang="en-US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71738"/>
            <a:ext cx="3743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341438"/>
            <a:ext cx="7835900" cy="4754562"/>
          </a:xfrm>
        </p:spPr>
        <p:txBody>
          <a:bodyPr/>
          <a:lstStyle/>
          <a:p>
            <a:r>
              <a:rPr lang="en-US" altLang="zh-TW" smtClean="0"/>
              <a:t>At long times, the above equation becomes the following equation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Hence, u(t) decays exponentially as</a:t>
            </a:r>
          </a:p>
          <a:p>
            <a:endParaRPr lang="en-US" altLang="zh-TW" smtClean="0"/>
          </a:p>
          <a:p>
            <a:r>
              <a:rPr lang="en-US" altLang="zh-TW" smtClean="0"/>
              <a:t>For networks with very small p</a:t>
            </a:r>
            <a:r>
              <a:rPr lang="en-US" altLang="zh-TW" baseline="-25000" smtClean="0"/>
              <a:t>1</a:t>
            </a:r>
            <a:r>
              <a:rPr lang="en-US" altLang="zh-TW" smtClean="0"/>
              <a:t>, u(t) is approximately equal to exp(-</a:t>
            </a:r>
            <a:r>
              <a:rPr lang="en-US" altLang="zh-TW" smtClean="0">
                <a:latin typeface="Symbol" panose="05050102010706020507" pitchFamily="18" charset="2"/>
              </a:rPr>
              <a:t>b</a:t>
            </a:r>
            <a:r>
              <a:rPr lang="en-US" altLang="zh-TW" smtClean="0"/>
              <a:t>t), independent of the network structure.</a:t>
            </a:r>
            <a:endParaRPr lang="zh-TW" altLang="en-US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49500"/>
            <a:ext cx="5981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4314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60800"/>
            <a:ext cx="23415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912813" y="1341438"/>
            <a:ext cx="8110537" cy="4754562"/>
          </a:xfrm>
        </p:spPr>
        <p:txBody>
          <a:bodyPr/>
          <a:lstStyle/>
          <a:p>
            <a:r>
              <a:rPr lang="en-US" altLang="zh-TW" sz="2800" smtClean="0"/>
              <a:t>At short times, substitute u(t)=1-</a:t>
            </a:r>
            <a:r>
              <a:rPr lang="en-US" altLang="zh-TW" sz="2800" smtClean="0">
                <a:latin typeface="Symbol" panose="05050102010706020507" pitchFamily="18" charset="2"/>
              </a:rPr>
              <a:t>e </a:t>
            </a:r>
            <a:r>
              <a:rPr lang="en-US" altLang="zh-TW" sz="2800" smtClean="0"/>
              <a:t>in the above equation and get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r>
              <a:rPr lang="en-US" altLang="zh-TW" sz="2800" smtClean="0"/>
              <a:t>The solution is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r>
              <a:rPr lang="en-US" altLang="zh-TW" sz="2800" smtClean="0"/>
              <a:t>Equivalently, </a:t>
            </a:r>
            <a:endParaRPr lang="zh-TW" altLang="en-US" sz="2800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4314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57438"/>
            <a:ext cx="3524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09838"/>
            <a:ext cx="16557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857625"/>
            <a:ext cx="4248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5373688"/>
            <a:ext cx="5848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912813" y="549275"/>
            <a:ext cx="8110537" cy="5546725"/>
          </a:xfrm>
        </p:spPr>
        <p:txBody>
          <a:bodyPr/>
          <a:lstStyle/>
          <a:p>
            <a:r>
              <a:rPr lang="en-US" altLang="zh-TW" sz="2800" smtClean="0"/>
              <a:t>Given the long time and short time behaviors and the fact that u(t) is decreasing, u(t) looks like the following figure</a:t>
            </a:r>
            <a:endParaRPr lang="zh-TW" altLang="en-US" sz="2800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62960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912813" y="620713"/>
            <a:ext cx="8110537" cy="5903912"/>
          </a:xfrm>
        </p:spPr>
        <p:txBody>
          <a:bodyPr/>
          <a:lstStyle/>
          <a:p>
            <a:r>
              <a:rPr lang="en-US" altLang="zh-TW" sz="2400" smtClean="0"/>
              <a:t>The short time behavior of x(t) can be studied by substituting u(t)=1-</a:t>
            </a:r>
            <a:r>
              <a:rPr lang="en-US" altLang="zh-TW" sz="2400" smtClean="0">
                <a:latin typeface="Symbol" panose="05050102010706020507" pitchFamily="18" charset="2"/>
              </a:rPr>
              <a:t>e </a:t>
            </a:r>
            <a:r>
              <a:rPr lang="en-US" altLang="zh-TW" sz="2400" smtClean="0"/>
              <a:t>into the following equation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r>
              <a:rPr lang="en-US" altLang="zh-TW" sz="2400" smtClean="0"/>
              <a:t>By                            , we have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r>
              <a:rPr lang="en-US" altLang="zh-TW" sz="2400" smtClean="0"/>
              <a:t>Note that                 is a measure of how fast the network branches as we move away from the vertex where the disease starts.</a:t>
            </a:r>
          </a:p>
          <a:p>
            <a:pPr lvl="1"/>
            <a:r>
              <a:rPr lang="en-US" altLang="zh-TW" sz="2000" smtClean="0"/>
              <a:t>This quantity and </a:t>
            </a:r>
            <a:r>
              <a:rPr lang="en-US" altLang="zh-TW" sz="2000" smtClean="0">
                <a:latin typeface="Symbol" panose="05050102010706020507" pitchFamily="18" charset="2"/>
              </a:rPr>
              <a:t>b</a:t>
            </a:r>
            <a:r>
              <a:rPr lang="en-US" altLang="zh-TW" sz="2000" smtClean="0"/>
              <a:t> control the spreading rate of the disease initially. </a:t>
            </a:r>
            <a:endParaRPr lang="zh-TW" altLang="en-US" sz="2000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496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097213"/>
            <a:ext cx="53530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2469" name="物件 1"/>
          <p:cNvGraphicFramePr>
            <a:graphicFrameLocks noChangeAspect="1"/>
          </p:cNvGraphicFramePr>
          <p:nvPr/>
        </p:nvGraphicFramePr>
        <p:xfrm>
          <a:off x="1911350" y="2728913"/>
          <a:ext cx="2813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Formula" r:id="rId5" imgW="1418590" imgH="185420" progId="Equation.Ribbit">
                  <p:embed/>
                </p:oleObj>
              </mc:Choice>
              <mc:Fallback>
                <p:oleObj name="Formula" r:id="rId5" imgW="1418590" imgH="185420" progId="Equation.Ribbit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728913"/>
                        <a:ext cx="28130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物件 2"/>
          <p:cNvGraphicFramePr>
            <a:graphicFrameLocks noChangeAspect="1"/>
          </p:cNvGraphicFramePr>
          <p:nvPr/>
        </p:nvGraphicFramePr>
        <p:xfrm>
          <a:off x="2843213" y="4449763"/>
          <a:ext cx="16652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Formula" r:id="rId7" imgW="839470" imgH="185420" progId="Equation.Ribbit">
                  <p:embed/>
                </p:oleObj>
              </mc:Choice>
              <mc:Fallback>
                <p:oleObj name="Formula" r:id="rId7" imgW="839470" imgH="185420" progId="Equation.Ribbit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49763"/>
                        <a:ext cx="16652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850900" y="620713"/>
            <a:ext cx="8162925" cy="769937"/>
          </a:xfrm>
        </p:spPr>
        <p:txBody>
          <a:bodyPr/>
          <a:lstStyle/>
          <a:p>
            <a:pPr eaLnBrk="1" hangingPunct="1"/>
            <a:r>
              <a:rPr lang="en-US" altLang="zh-TW" smtClean="0"/>
              <a:t>Logistic Growth Equation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949325" y="1700213"/>
            <a:ext cx="8110538" cy="4764087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S/n </a:t>
            </a:r>
            <a:r>
              <a:rPr lang="en-US" altLang="zh-TW" sz="2400" smtClean="0"/>
              <a:t>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X/n</a:t>
            </a:r>
            <a:r>
              <a:rPr lang="en-US" altLang="zh-TW" sz="2400" smtClean="0"/>
              <a:t>. </a:t>
            </a:r>
          </a:p>
          <a:p>
            <a:pPr eaLnBrk="1" hangingPunct="1"/>
            <a:r>
              <a:rPr lang="en-US" altLang="zh-TW" sz="2400" smtClean="0"/>
              <a:t>Hence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+ x =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smtClean="0"/>
              <a:t> and 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</a:t>
            </a:r>
          </a:p>
          <a:p>
            <a:pPr eaLnBrk="1" hangingPunct="1"/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smtClean="0">
                <a:sym typeface="Symbol" panose="05050102010706020507" pitchFamily="18" charset="2"/>
              </a:rPr>
              <a:t></a:t>
            </a:r>
            <a:r>
              <a:rPr lang="zh-TW" altLang="en-US" sz="2400" smtClean="0">
                <a:sym typeface="Symbol" panose="05050102010706020507" pitchFamily="18" charset="2"/>
              </a:rPr>
              <a:t> </a:t>
            </a:r>
            <a:endParaRPr lang="en-US" altLang="zh-TW" sz="240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altLang="zh-TW" sz="2400" smtClean="0">
                <a:sym typeface="Symbol" panose="05050102010706020507" pitchFamily="18" charset="2"/>
              </a:rPr>
              <a:t>	where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is the value of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at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altLang="zh-TW" sz="2400" smtClean="0">
                <a:sym typeface="Symbol" panose="05050102010706020507" pitchFamily="18" charset="2"/>
              </a:rPr>
              <a:t>.</a:t>
            </a:r>
            <a:endParaRPr lang="zh-TW" altLang="en-US" sz="240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708275"/>
            <a:ext cx="1727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252913"/>
            <a:ext cx="2303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010150"/>
            <a:ext cx="2971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矩形圖說文字 2"/>
          <p:cNvSpPr>
            <a:spLocks noChangeArrowheads="1"/>
          </p:cNvSpPr>
          <p:nvPr/>
        </p:nvSpPr>
        <p:spPr bwMode="auto">
          <a:xfrm>
            <a:off x="4565650" y="4356100"/>
            <a:ext cx="4032250" cy="601663"/>
          </a:xfrm>
          <a:prstGeom prst="wedgeRectCallout">
            <a:avLst>
              <a:gd name="adj1" fmla="val -60523"/>
              <a:gd name="adj2" fmla="val -1884"/>
            </a:avLst>
          </a:prstGeom>
          <a:solidFill>
            <a:schemeClr val="accent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Logistic growth equation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973138" y="476250"/>
            <a:ext cx="8162925" cy="769938"/>
          </a:xfrm>
        </p:spPr>
        <p:txBody>
          <a:bodyPr/>
          <a:lstStyle/>
          <a:p>
            <a:pPr eaLnBrk="1" hangingPunct="1"/>
            <a:r>
              <a:rPr lang="en-US" altLang="zh-TW" smtClean="0"/>
              <a:t>Logistic growth curve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850062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17.3 The SIR Model</a:t>
            </a:r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546975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For many real disease, people recover from infection after a certain time and often retain the immunity their immunity to the disease, so that they cannot catch it again.</a:t>
            </a:r>
          </a:p>
          <a:p>
            <a:pPr eaLnBrk="1" hangingPunct="1"/>
            <a:r>
              <a:rPr lang="en-US" altLang="zh-TW" sz="2400" smtClean="0"/>
              <a:t>To represent this behavior, we need a new state, usually denote R for </a:t>
            </a:r>
            <a:r>
              <a:rPr lang="en-US" altLang="zh-TW" sz="2400" smtClean="0">
                <a:solidFill>
                  <a:srgbClr val="FF0000"/>
                </a:solidFill>
              </a:rPr>
              <a:t>recovered</a:t>
            </a:r>
            <a:r>
              <a:rPr lang="en-US" altLang="zh-TW" sz="2400" smtClean="0"/>
              <a:t>.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en-US" altLang="zh-TW" sz="2400" smtClean="0"/>
              <a:t>This model is called the </a:t>
            </a:r>
            <a:r>
              <a:rPr lang="en-US" altLang="zh-TW" sz="2400" smtClean="0">
                <a:solidFill>
                  <a:srgbClr val="FF0000"/>
                </a:solidFill>
              </a:rPr>
              <a:t>susceptible-infected-recovered </a:t>
            </a:r>
            <a:r>
              <a:rPr lang="en-US" altLang="zh-TW" sz="2400" smtClean="0"/>
              <a:t>or</a:t>
            </a:r>
            <a:r>
              <a:rPr lang="en-US" altLang="zh-TW" sz="2400" smtClean="0">
                <a:solidFill>
                  <a:srgbClr val="FF0000"/>
                </a:solidFill>
              </a:rPr>
              <a:t> SIR model</a:t>
            </a:r>
            <a:r>
              <a:rPr lang="en-US" altLang="zh-TW" sz="2400" smtClean="0"/>
              <a:t>.</a:t>
            </a:r>
            <a:endParaRPr lang="zh-TW" altLang="en-US" sz="240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292600"/>
            <a:ext cx="3438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SIR Model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475537" cy="41910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smtClean="0"/>
              <a:t> (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smtClean="0"/>
              <a:t> and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smtClean="0"/>
              <a:t>, respectively) be the probability that a random chosen vertex is in the susceptible (infected and recovered, respectively) state at time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smtClean="0"/>
              <a:t>.</a:t>
            </a:r>
          </a:p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i="1" smtClean="0">
                <a:latin typeface="Symbol" panose="05050102010706020507" pitchFamily="18" charset="2"/>
              </a:rPr>
              <a:t>b</a:t>
            </a:r>
            <a:r>
              <a:rPr lang="en-US" altLang="zh-TW" sz="2400" smtClean="0"/>
              <a:t> be the transmission rate.</a:t>
            </a:r>
          </a:p>
          <a:p>
            <a:pPr eaLnBrk="1" hangingPunct="1"/>
            <a:r>
              <a:rPr lang="en-US" altLang="zh-TW" sz="2400" smtClean="0"/>
              <a:t>Let </a:t>
            </a:r>
            <a:r>
              <a:rPr lang="en-US" altLang="zh-TW" sz="2400" i="1" smtClean="0">
                <a:latin typeface="Symbol" panose="05050102010706020507" pitchFamily="18" charset="2"/>
              </a:rPr>
              <a:t>g</a:t>
            </a:r>
            <a:r>
              <a:rPr lang="en-US" altLang="zh-TW" sz="2400" smtClean="0"/>
              <a:t> be the </a:t>
            </a:r>
            <a:r>
              <a:rPr lang="en-US" altLang="zh-TW" sz="2400" smtClean="0">
                <a:solidFill>
                  <a:srgbClr val="FF0000"/>
                </a:solidFill>
              </a:rPr>
              <a:t>recovering rate</a:t>
            </a:r>
            <a:r>
              <a:rPr lang="en-US" altLang="zh-TW" sz="2400" smtClean="0"/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smtClean="0"/>
              <a:t>	</a:t>
            </a:r>
            <a:endParaRPr lang="zh-TW" altLang="en-US" sz="2400" smtClean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16(2011.8.26)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4621</TotalTime>
  <Words>2422</Words>
  <Application>Microsoft Office PowerPoint</Application>
  <PresentationFormat>如螢幕大小 (4:3)</PresentationFormat>
  <Paragraphs>340</Paragraphs>
  <Slides>57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6" baseType="lpstr">
      <vt:lpstr>Verdana</vt:lpstr>
      <vt:lpstr>新細明體</vt:lpstr>
      <vt:lpstr>Arial</vt:lpstr>
      <vt:lpstr>Wingdings</vt:lpstr>
      <vt:lpstr>Times New Roman</vt:lpstr>
      <vt:lpstr>Symbol</vt:lpstr>
      <vt:lpstr>Gulim</vt:lpstr>
      <vt:lpstr>Chapter16(2011.8.26)</vt:lpstr>
      <vt:lpstr>Aurora Equation</vt:lpstr>
      <vt:lpstr>Epidemics and Networks</vt:lpstr>
      <vt:lpstr>17.2 The SI Model</vt:lpstr>
      <vt:lpstr>The SI Model</vt:lpstr>
      <vt:lpstr>The SI Model</vt:lpstr>
      <vt:lpstr>Differential Equations for the SI Model</vt:lpstr>
      <vt:lpstr>Logistic Growth Equation</vt:lpstr>
      <vt:lpstr>Logistic growth curve</vt:lpstr>
      <vt:lpstr>17.3 The SIR Model</vt:lpstr>
      <vt:lpstr>The SIR Model</vt:lpstr>
      <vt:lpstr>Exponential Recovering Time</vt:lpstr>
      <vt:lpstr>Exponential recovering time</vt:lpstr>
      <vt:lpstr>Differential Equations for the SIR Model</vt:lpstr>
      <vt:lpstr>The SIR Model</vt:lpstr>
      <vt:lpstr>The SIR Model</vt:lpstr>
      <vt:lpstr>The SIR Model</vt:lpstr>
      <vt:lpstr>The SIR Model</vt:lpstr>
      <vt:lpstr>Basic Reproduction Number</vt:lpstr>
      <vt:lpstr>17.4 The SIS Model </vt:lpstr>
      <vt:lpstr>Differential Equations for the SIS Model</vt:lpstr>
      <vt:lpstr>Solution</vt:lpstr>
      <vt:lpstr>Steady State of the SIS Model</vt:lpstr>
      <vt:lpstr>17.5 The SIRS Model</vt:lpstr>
      <vt:lpstr>The SIRS Model</vt:lpstr>
      <vt:lpstr>PowerPoint 簡報</vt:lpstr>
      <vt:lpstr>17.6 Epidemic Models on Networks</vt:lpstr>
      <vt:lpstr>17.7 Late-Time Properties of Epidemics on Networks</vt:lpstr>
      <vt:lpstr>17.8 Late-Time Properties of the SIR Model</vt:lpstr>
      <vt:lpstr>Bond Percolation</vt:lpstr>
      <vt:lpstr>SIR Model and the Configuration Model</vt:lpstr>
      <vt:lpstr>SIR Model and the Configuration Model</vt:lpstr>
      <vt:lpstr>Example: Poisson Degree Distribution</vt:lpstr>
      <vt:lpstr>Example: Power Law Degree Distribution</vt:lpstr>
      <vt:lpstr>17.10 Time-dependent Properties of the SI Model</vt:lpstr>
      <vt:lpstr>Coupled Nonlinear Differential Equations</vt:lpstr>
      <vt:lpstr>Time-dependent Properties of the SI Model</vt:lpstr>
      <vt:lpstr>Time-dependent Properties of the SI Model</vt:lpstr>
      <vt:lpstr>Numerical Integration of the Differential Equations</vt:lpstr>
      <vt:lpstr>Disagreement of the Numerical Integration and Simulation Results</vt:lpstr>
      <vt:lpstr>17.10.1 Pair Approximations (Moment Closure Method)</vt:lpstr>
      <vt:lpstr>Pair Approximations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17.10.2 Degree-based Approximation for SI Models</vt:lpstr>
      <vt:lpstr>PowerPoint 簡報</vt:lpstr>
      <vt:lpstr>PowerPoint 簡報</vt:lpstr>
      <vt:lpstr>PowerPoint 簡報</vt:lpstr>
      <vt:lpstr>PowerPoint 簡報</vt:lpstr>
      <vt:lpstr>PowerPoint 簡報</vt:lpstr>
      <vt:lpstr>Some Long Time and Short Time Properties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Percolation and Network Resilience</dc:title>
  <dc:creator>ShengHua</dc:creator>
  <cp:lastModifiedBy>cschang</cp:lastModifiedBy>
  <cp:revision>411</cp:revision>
  <dcterms:created xsi:type="dcterms:W3CDTF">2011-09-05T13:43:27Z</dcterms:created>
  <dcterms:modified xsi:type="dcterms:W3CDTF">2023-10-27T14:55:15Z</dcterms:modified>
</cp:coreProperties>
</file>